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tags/tag16.xml" ContentType="application/vnd.openxmlformats-officedocument.presentationml.tags+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drawings/drawing3.xml" ContentType="application/vnd.openxmlformats-officedocument.drawingml.chartshapes+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24.xml" ContentType="application/vnd.openxmlformats-officedocument.presentationml.tags+xml"/>
  <Override PartName="/ppt/tags/tag13.xml" ContentType="application/vnd.openxmlformats-officedocument.presentationml.tags+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xls" ContentType="application/vnd.ms-excel"/>
  <Override PartName="/ppt/notesSlides/notesSlide18.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50.xml" ContentType="application/vnd.openxmlformats-officedocument.presentationml.notesSlide+xml"/>
  <Override PartName="/ppt/tags/tag25.xml" ContentType="application/vnd.openxmlformats-officedocument.presentationml.tags+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tags/tag7.xml" ContentType="application/vnd.openxmlformats-officedocument.presentationml.tag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rawings/drawing1.xml" ContentType="application/vnd.openxmlformats-officedocument.drawingml.chartshapes+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diagrams/quickStyle1.xml" ContentType="application/vnd.openxmlformats-officedocument.drawingml.diagramStyle+xml"/>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tags/tag19.xml" ContentType="application/vnd.openxmlformats-officedocument.presentationml.tags+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tags/tag11.xml" ContentType="application/vnd.openxmlformats-officedocument.presentationml.tags+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tags/tag4.xml" ContentType="application/vnd.openxmlformats-officedocument.presentationml.tags+xml"/>
  <Override PartName="/ppt/drawings/drawing2.xml" ContentType="application/vnd.openxmlformats-officedocument.drawingml.chartshapes+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262" r:id="rId2"/>
    <p:sldId id="263" r:id="rId3"/>
    <p:sldId id="264" r:id="rId4"/>
    <p:sldId id="365" r:id="rId5"/>
    <p:sldId id="366" r:id="rId6"/>
    <p:sldId id="363" r:id="rId7"/>
    <p:sldId id="268" r:id="rId8"/>
    <p:sldId id="364" r:id="rId9"/>
    <p:sldId id="269" r:id="rId10"/>
    <p:sldId id="270" r:id="rId11"/>
    <p:sldId id="271" r:id="rId12"/>
    <p:sldId id="273" r:id="rId13"/>
    <p:sldId id="274" r:id="rId14"/>
    <p:sldId id="275" r:id="rId15"/>
    <p:sldId id="276" r:id="rId16"/>
    <p:sldId id="277" r:id="rId17"/>
    <p:sldId id="283" r:id="rId18"/>
    <p:sldId id="284" r:id="rId19"/>
    <p:sldId id="285" r:id="rId20"/>
    <p:sldId id="287" r:id="rId21"/>
    <p:sldId id="289" r:id="rId22"/>
    <p:sldId id="290" r:id="rId23"/>
    <p:sldId id="291" r:id="rId24"/>
    <p:sldId id="293" r:id="rId25"/>
    <p:sldId id="358" r:id="rId26"/>
    <p:sldId id="360" r:id="rId27"/>
    <p:sldId id="297" r:id="rId28"/>
    <p:sldId id="298" r:id="rId29"/>
    <p:sldId id="299" r:id="rId30"/>
    <p:sldId id="361" r:id="rId31"/>
    <p:sldId id="359" r:id="rId32"/>
    <p:sldId id="302" r:id="rId33"/>
    <p:sldId id="303" r:id="rId34"/>
    <p:sldId id="304" r:id="rId35"/>
    <p:sldId id="311" r:id="rId36"/>
    <p:sldId id="313" r:id="rId37"/>
    <p:sldId id="314" r:id="rId38"/>
    <p:sldId id="315" r:id="rId39"/>
    <p:sldId id="316" r:id="rId40"/>
    <p:sldId id="317" r:id="rId41"/>
    <p:sldId id="318" r:id="rId42"/>
    <p:sldId id="319" r:id="rId43"/>
    <p:sldId id="320" r:id="rId44"/>
    <p:sldId id="321" r:id="rId45"/>
    <p:sldId id="322" r:id="rId46"/>
    <p:sldId id="323" r:id="rId47"/>
    <p:sldId id="324" r:id="rId48"/>
    <p:sldId id="325" r:id="rId49"/>
    <p:sldId id="326" r:id="rId50"/>
    <p:sldId id="327" r:id="rId51"/>
    <p:sldId id="328" r:id="rId52"/>
    <p:sldId id="329" r:id="rId53"/>
    <p:sldId id="330" r:id="rId54"/>
    <p:sldId id="331" r:id="rId55"/>
    <p:sldId id="332" r:id="rId56"/>
    <p:sldId id="333" r:id="rId57"/>
    <p:sldId id="334" r:id="rId58"/>
    <p:sldId id="335" r:id="rId59"/>
    <p:sldId id="336" r:id="rId60"/>
    <p:sldId id="337" r:id="rId61"/>
    <p:sldId id="338" r:id="rId62"/>
    <p:sldId id="339" r:id="rId63"/>
    <p:sldId id="340" r:id="rId64"/>
    <p:sldId id="341" r:id="rId65"/>
    <p:sldId id="342" r:id="rId66"/>
    <p:sldId id="343" r:id="rId67"/>
    <p:sldId id="344" r:id="rId68"/>
    <p:sldId id="345" r:id="rId69"/>
    <p:sldId id="346" r:id="rId70"/>
    <p:sldId id="347" r:id="rId71"/>
    <p:sldId id="348" r:id="rId72"/>
    <p:sldId id="349" r:id="rId73"/>
    <p:sldId id="350" r:id="rId74"/>
    <p:sldId id="351" r:id="rId75"/>
    <p:sldId id="352" r:id="rId76"/>
    <p:sldId id="353" r:id="rId77"/>
    <p:sldId id="354" r:id="rId78"/>
    <p:sldId id="355" r:id="rId79"/>
    <p:sldId id="356" r:id="rId80"/>
    <p:sldId id="357" r:id="rId81"/>
    <p:sldId id="367" r:id="rId82"/>
  </p:sldIdLst>
  <p:sldSz cx="9144000" cy="6858000" type="screen4x3"/>
  <p:notesSz cx="6858000" cy="9144000"/>
  <p:defaultTextStyle>
    <a:defPPr>
      <a:defRPr lang="es-PR"/>
    </a:defPPr>
    <a:lvl1pPr algn="l" rtl="0" fontAlgn="base">
      <a:spcBef>
        <a:spcPct val="0"/>
      </a:spcBef>
      <a:spcAft>
        <a:spcPct val="0"/>
      </a:spcAft>
      <a:defRPr kern="1200">
        <a:solidFill>
          <a:schemeClr val="tx1"/>
        </a:solidFill>
        <a:latin typeface="Trebuchet MS"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Trebuchet MS"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Trebuchet MS"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Trebuchet MS"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Trebuchet MS" pitchFamily="34" charset="0"/>
        <a:ea typeface="ＭＳ Ｐゴシック" pitchFamily="34" charset="-128"/>
        <a:cs typeface="+mn-cs"/>
      </a:defRPr>
    </a:lvl5pPr>
    <a:lvl6pPr marL="2286000" algn="l" defTabSz="914400" rtl="0" eaLnBrk="1" latinLnBrk="0" hangingPunct="1">
      <a:defRPr kern="1200">
        <a:solidFill>
          <a:schemeClr val="tx1"/>
        </a:solidFill>
        <a:latin typeface="Trebuchet MS" pitchFamily="34" charset="0"/>
        <a:ea typeface="ＭＳ Ｐゴシック" pitchFamily="34" charset="-128"/>
        <a:cs typeface="+mn-cs"/>
      </a:defRPr>
    </a:lvl6pPr>
    <a:lvl7pPr marL="2743200" algn="l" defTabSz="914400" rtl="0" eaLnBrk="1" latinLnBrk="0" hangingPunct="1">
      <a:defRPr kern="1200">
        <a:solidFill>
          <a:schemeClr val="tx1"/>
        </a:solidFill>
        <a:latin typeface="Trebuchet MS" pitchFamily="34" charset="0"/>
        <a:ea typeface="ＭＳ Ｐゴシック" pitchFamily="34" charset="-128"/>
        <a:cs typeface="+mn-cs"/>
      </a:defRPr>
    </a:lvl7pPr>
    <a:lvl8pPr marL="3200400" algn="l" defTabSz="914400" rtl="0" eaLnBrk="1" latinLnBrk="0" hangingPunct="1">
      <a:defRPr kern="1200">
        <a:solidFill>
          <a:schemeClr val="tx1"/>
        </a:solidFill>
        <a:latin typeface="Trebuchet MS" pitchFamily="34" charset="0"/>
        <a:ea typeface="ＭＳ Ｐゴシック" pitchFamily="34" charset="-128"/>
        <a:cs typeface="+mn-cs"/>
      </a:defRPr>
    </a:lvl8pPr>
    <a:lvl9pPr marL="3657600" algn="l" defTabSz="914400" rtl="0" eaLnBrk="1" latinLnBrk="0" hangingPunct="1">
      <a:defRPr kern="1200">
        <a:solidFill>
          <a:schemeClr val="tx1"/>
        </a:solidFill>
        <a:latin typeface="Trebuchet MS"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FF"/>
    <a:srgbClr val="000000"/>
    <a:srgbClr val="FFCC66"/>
    <a:srgbClr val="FF9933"/>
    <a:srgbClr val="A8EEFE"/>
    <a:srgbClr val="96EAFE"/>
    <a:srgbClr val="96FCFE"/>
    <a:srgbClr val="96EDFE"/>
    <a:srgbClr val="95E3FF"/>
  </p:clrMru>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58" autoAdjust="0"/>
  </p:normalViewPr>
  <p:slideViewPr>
    <p:cSldViewPr>
      <p:cViewPr varScale="1">
        <p:scale>
          <a:sx n="74" d="100"/>
          <a:sy n="74" d="100"/>
        </p:scale>
        <p:origin x="-104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aestro\Desktop\Inv,%20Accion%20MMC\Datos%20investigaci&#243;n%20en%20acci&#243;n.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maestro\Desktop\Inv,%20Accion%20MMC\Datos%20investigaci&#243;n%20en%20acci&#243;n.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maestro\Desktop\Inv,%20Accion%20MMC\Datos%20investigaci&#243;n%20en%20acci&#243;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tx>
            <c:strRef>
              <c:f>Sheet1!$B$1</c:f>
              <c:strCache>
                <c:ptCount val="1"/>
                <c:pt idx="0">
                  <c:v>Drawing</c:v>
                </c:pt>
              </c:strCache>
            </c:strRef>
          </c:tx>
          <c:cat>
            <c:strRef>
              <c:f>Sheet1!$A$2:$A$3</c:f>
              <c:strCache>
                <c:ptCount val="2"/>
                <c:pt idx="0">
                  <c:v>Special Needs Students</c:v>
                </c:pt>
                <c:pt idx="1">
                  <c:v>Main Stream Students</c:v>
                </c:pt>
              </c:strCache>
            </c:strRef>
          </c:cat>
          <c:val>
            <c:numRef>
              <c:f>Sheet1!$B$2:$B$3</c:f>
              <c:numCache>
                <c:formatCode>General</c:formatCode>
                <c:ptCount val="2"/>
                <c:pt idx="0">
                  <c:v>70</c:v>
                </c:pt>
                <c:pt idx="1">
                  <c:v>80</c:v>
                </c:pt>
              </c:numCache>
            </c:numRef>
          </c:val>
        </c:ser>
        <c:ser>
          <c:idx val="1"/>
          <c:order val="1"/>
          <c:tx>
            <c:strRef>
              <c:f>Sheet1!$C$1</c:f>
              <c:strCache>
                <c:ptCount val="1"/>
                <c:pt idx="0">
                  <c:v>Conceptual map</c:v>
                </c:pt>
              </c:strCache>
            </c:strRef>
          </c:tx>
          <c:cat>
            <c:strRef>
              <c:f>Sheet1!$A$2:$A$3</c:f>
              <c:strCache>
                <c:ptCount val="2"/>
                <c:pt idx="0">
                  <c:v>Special Needs Students</c:v>
                </c:pt>
                <c:pt idx="1">
                  <c:v>Main Stream Students</c:v>
                </c:pt>
              </c:strCache>
            </c:strRef>
          </c:cat>
          <c:val>
            <c:numRef>
              <c:f>Sheet1!$C$2:$C$3</c:f>
              <c:numCache>
                <c:formatCode>General</c:formatCode>
                <c:ptCount val="2"/>
                <c:pt idx="0">
                  <c:v>23</c:v>
                </c:pt>
                <c:pt idx="1">
                  <c:v>15</c:v>
                </c:pt>
              </c:numCache>
            </c:numRef>
          </c:val>
        </c:ser>
        <c:ser>
          <c:idx val="2"/>
          <c:order val="2"/>
          <c:tx>
            <c:strRef>
              <c:f>Sheet1!$D$1</c:f>
              <c:strCache>
                <c:ptCount val="1"/>
                <c:pt idx="0">
                  <c:v>Open questions</c:v>
                </c:pt>
              </c:strCache>
            </c:strRef>
          </c:tx>
          <c:cat>
            <c:strRef>
              <c:f>Sheet1!$A$2:$A$3</c:f>
              <c:strCache>
                <c:ptCount val="2"/>
                <c:pt idx="0">
                  <c:v>Special Needs Students</c:v>
                </c:pt>
                <c:pt idx="1">
                  <c:v>Main Stream Students</c:v>
                </c:pt>
              </c:strCache>
            </c:strRef>
          </c:cat>
          <c:val>
            <c:numRef>
              <c:f>Sheet1!$D$2:$D$3</c:f>
              <c:numCache>
                <c:formatCode>General</c:formatCode>
                <c:ptCount val="2"/>
                <c:pt idx="0">
                  <c:v>7</c:v>
                </c:pt>
                <c:pt idx="1">
                  <c:v>5</c:v>
                </c:pt>
              </c:numCache>
            </c:numRef>
          </c:val>
        </c:ser>
        <c:axId val="65352832"/>
        <c:axId val="65354368"/>
      </c:barChart>
      <c:catAx>
        <c:axId val="65352832"/>
        <c:scaling>
          <c:orientation val="minMax"/>
        </c:scaling>
        <c:axPos val="b"/>
        <c:tickLblPos val="nextTo"/>
        <c:crossAx val="65354368"/>
        <c:crosses val="autoZero"/>
        <c:auto val="1"/>
        <c:lblAlgn val="ctr"/>
        <c:lblOffset val="100"/>
      </c:catAx>
      <c:valAx>
        <c:axId val="65354368"/>
        <c:scaling>
          <c:orientation val="minMax"/>
        </c:scaling>
        <c:axPos val="l"/>
        <c:majorGridlines/>
        <c:numFmt formatCode="General" sourceLinked="1"/>
        <c:tickLblPos val="nextTo"/>
        <c:crossAx val="65352832"/>
        <c:crosses val="autoZero"/>
        <c:crossBetween val="between"/>
      </c:valAx>
    </c:plotArea>
    <c:legend>
      <c:legendPos val="r"/>
    </c:legend>
    <c:plotVisOnly val="1"/>
    <c:dispBlanksAs val="gap"/>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600" b="1"/>
            </a:pPr>
            <a:r>
              <a:rPr lang="en-US" sz="1800" b="1" dirty="0" smtClean="0">
                <a:latin typeface="Arial" pitchFamily="34" charset="0"/>
                <a:cs typeface="Arial" pitchFamily="34" charset="0"/>
              </a:rPr>
              <a:t>MS </a:t>
            </a:r>
          </a:p>
          <a:p>
            <a:pPr>
              <a:defRPr sz="1600" b="1"/>
            </a:pPr>
            <a:r>
              <a:rPr lang="en-US" sz="1800" b="1" baseline="0" dirty="0" smtClean="0">
                <a:latin typeface="Arial" pitchFamily="34" charset="0"/>
                <a:cs typeface="Arial" pitchFamily="34" charset="0"/>
              </a:rPr>
              <a:t>Pre and posttest Result</a:t>
            </a:r>
            <a:r>
              <a:rPr lang="en-US" sz="1600" b="1" baseline="0" dirty="0" smtClean="0">
                <a:latin typeface="Arial" pitchFamily="34" charset="0"/>
                <a:cs typeface="Arial" pitchFamily="34" charset="0"/>
              </a:rPr>
              <a:t>s </a:t>
            </a:r>
            <a:endParaRPr lang="en-US" sz="1600" b="1" baseline="0" dirty="0">
              <a:latin typeface="Arial" pitchFamily="34" charset="0"/>
              <a:cs typeface="Arial" pitchFamily="34" charset="0"/>
            </a:endParaRPr>
          </a:p>
          <a:p>
            <a:pPr>
              <a:defRPr sz="1600" b="1"/>
            </a:pPr>
            <a:r>
              <a:rPr lang="en-US" sz="1600" b="1" baseline="0" dirty="0" smtClean="0">
                <a:latin typeface="Arial" pitchFamily="34" charset="0"/>
                <a:cs typeface="Arial" pitchFamily="34" charset="0"/>
              </a:rPr>
              <a:t> </a:t>
            </a:r>
            <a:endParaRPr lang="en-US" sz="1600" b="1" dirty="0">
              <a:latin typeface="Arial" pitchFamily="34" charset="0"/>
              <a:cs typeface="Arial" pitchFamily="34" charset="0"/>
            </a:endParaRPr>
          </a:p>
        </c:rich>
      </c:tx>
      <c:layout>
        <c:manualLayout>
          <c:xMode val="edge"/>
          <c:yMode val="edge"/>
          <c:x val="0.29451749027061286"/>
          <c:y val="4.7769966254218241E-2"/>
        </c:manualLayout>
      </c:layout>
    </c:title>
    <c:view3D>
      <c:rAngAx val="1"/>
    </c:view3D>
    <c:plotArea>
      <c:layout>
        <c:manualLayout>
          <c:layoutTarget val="inner"/>
          <c:xMode val="edge"/>
          <c:yMode val="edge"/>
          <c:x val="8.583423839261474E-2"/>
          <c:y val="0.18443960129983755"/>
          <c:w val="0.81101196940899645"/>
          <c:h val="0.68105689913760781"/>
        </c:manualLayout>
      </c:layout>
      <c:bar3DChart>
        <c:barDir val="col"/>
        <c:grouping val="clustered"/>
        <c:ser>
          <c:idx val="0"/>
          <c:order val="0"/>
          <c:tx>
            <c:v>Pretest</c:v>
          </c:tx>
          <c:val>
            <c:numRef>
              <c:f>'PP-CR'!$C$28:$C$46</c:f>
              <c:numCache>
                <c:formatCode>General</c:formatCode>
                <c:ptCount val="19"/>
                <c:pt idx="0">
                  <c:v>2</c:v>
                </c:pt>
                <c:pt idx="1">
                  <c:v>2</c:v>
                </c:pt>
                <c:pt idx="2">
                  <c:v>7</c:v>
                </c:pt>
                <c:pt idx="3">
                  <c:v>5</c:v>
                </c:pt>
                <c:pt idx="4">
                  <c:v>3</c:v>
                </c:pt>
                <c:pt idx="5">
                  <c:v>4</c:v>
                </c:pt>
                <c:pt idx="6">
                  <c:v>6</c:v>
                </c:pt>
                <c:pt idx="7">
                  <c:v>6</c:v>
                </c:pt>
                <c:pt idx="8">
                  <c:v>3</c:v>
                </c:pt>
                <c:pt idx="9">
                  <c:v>7</c:v>
                </c:pt>
                <c:pt idx="10">
                  <c:v>3</c:v>
                </c:pt>
                <c:pt idx="11">
                  <c:v>6</c:v>
                </c:pt>
                <c:pt idx="12">
                  <c:v>5</c:v>
                </c:pt>
                <c:pt idx="13">
                  <c:v>6</c:v>
                </c:pt>
                <c:pt idx="14">
                  <c:v>3</c:v>
                </c:pt>
                <c:pt idx="15">
                  <c:v>7</c:v>
                </c:pt>
                <c:pt idx="16">
                  <c:v>5</c:v>
                </c:pt>
                <c:pt idx="17">
                  <c:v>5</c:v>
                </c:pt>
                <c:pt idx="18">
                  <c:v>4</c:v>
                </c:pt>
              </c:numCache>
            </c:numRef>
          </c:val>
        </c:ser>
        <c:ser>
          <c:idx val="1"/>
          <c:order val="1"/>
          <c:tx>
            <c:v>Posttest</c:v>
          </c:tx>
          <c:val>
            <c:numRef>
              <c:f>'PP-CR'!$D$28:$D$46</c:f>
              <c:numCache>
                <c:formatCode>General</c:formatCode>
                <c:ptCount val="19"/>
                <c:pt idx="0">
                  <c:v>7</c:v>
                </c:pt>
                <c:pt idx="1">
                  <c:v>5</c:v>
                </c:pt>
                <c:pt idx="2">
                  <c:v>11</c:v>
                </c:pt>
                <c:pt idx="3">
                  <c:v>7</c:v>
                </c:pt>
                <c:pt idx="4">
                  <c:v>9</c:v>
                </c:pt>
                <c:pt idx="5">
                  <c:v>6</c:v>
                </c:pt>
                <c:pt idx="6">
                  <c:v>7</c:v>
                </c:pt>
                <c:pt idx="7">
                  <c:v>9</c:v>
                </c:pt>
                <c:pt idx="8">
                  <c:v>7</c:v>
                </c:pt>
                <c:pt idx="9">
                  <c:v>11</c:v>
                </c:pt>
                <c:pt idx="10">
                  <c:v>7</c:v>
                </c:pt>
                <c:pt idx="11">
                  <c:v>11</c:v>
                </c:pt>
                <c:pt idx="12">
                  <c:v>8</c:v>
                </c:pt>
                <c:pt idx="13">
                  <c:v>10</c:v>
                </c:pt>
                <c:pt idx="14">
                  <c:v>9</c:v>
                </c:pt>
                <c:pt idx="15">
                  <c:v>11</c:v>
                </c:pt>
                <c:pt idx="16">
                  <c:v>6</c:v>
                </c:pt>
                <c:pt idx="17">
                  <c:v>8</c:v>
                </c:pt>
                <c:pt idx="18">
                  <c:v>8</c:v>
                </c:pt>
              </c:numCache>
            </c:numRef>
          </c:val>
        </c:ser>
        <c:shape val="box"/>
        <c:axId val="53260288"/>
        <c:axId val="53261824"/>
        <c:axId val="0"/>
      </c:bar3DChart>
      <c:catAx>
        <c:axId val="53260288"/>
        <c:scaling>
          <c:orientation val="minMax"/>
        </c:scaling>
        <c:axPos val="b"/>
        <c:majorTickMark val="none"/>
        <c:tickLblPos val="nextTo"/>
        <c:txPr>
          <a:bodyPr/>
          <a:lstStyle/>
          <a:p>
            <a:pPr>
              <a:defRPr sz="1400"/>
            </a:pPr>
            <a:endParaRPr lang="en-US"/>
          </a:p>
        </c:txPr>
        <c:crossAx val="53261824"/>
        <c:crosses val="autoZero"/>
        <c:auto val="1"/>
        <c:lblAlgn val="ctr"/>
        <c:lblOffset val="100"/>
      </c:catAx>
      <c:valAx>
        <c:axId val="53261824"/>
        <c:scaling>
          <c:orientation val="minMax"/>
          <c:max val="13"/>
        </c:scaling>
        <c:axPos val="l"/>
        <c:majorGridlines/>
        <c:numFmt formatCode="General" sourceLinked="1"/>
        <c:majorTickMark val="none"/>
        <c:tickLblPos val="nextTo"/>
        <c:txPr>
          <a:bodyPr/>
          <a:lstStyle/>
          <a:p>
            <a:pPr>
              <a:defRPr sz="1400"/>
            </a:pPr>
            <a:endParaRPr lang="en-US"/>
          </a:p>
        </c:txPr>
        <c:crossAx val="53260288"/>
        <c:crosses val="autoZero"/>
        <c:crossBetween val="between"/>
        <c:majorUnit val="1"/>
      </c:valAx>
    </c:plotArea>
    <c:legend>
      <c:legendPos val="r"/>
      <c:layout>
        <c:manualLayout>
          <c:xMode val="edge"/>
          <c:yMode val="edge"/>
          <c:x val="0.74099285003167714"/>
          <c:y val="1.5763855789212793E-2"/>
          <c:w val="0.16634955652095218"/>
          <c:h val="0.1872960948951084"/>
        </c:manualLayout>
      </c:layout>
      <c:txPr>
        <a:bodyPr/>
        <a:lstStyle/>
        <a:p>
          <a:pPr>
            <a:defRPr sz="1600" b="1">
              <a:latin typeface="Arial" pitchFamily="34" charset="0"/>
              <a:cs typeface="Arial" pitchFamily="34" charset="0"/>
            </a:defRPr>
          </a:pPr>
          <a:endParaRPr lang="en-US"/>
        </a:p>
      </c:txPr>
    </c:legend>
    <c:plotVisOnly val="1"/>
  </c:chart>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600"/>
            </a:pPr>
            <a:r>
              <a:rPr lang="en-US" sz="2000" baseline="0" dirty="0" smtClean="0">
                <a:latin typeface="Arial" pitchFamily="34" charset="0"/>
                <a:cs typeface="Arial" pitchFamily="34" charset="0"/>
              </a:rPr>
              <a:t>SNS</a:t>
            </a:r>
          </a:p>
          <a:p>
            <a:pPr>
              <a:defRPr sz="1600"/>
            </a:pPr>
            <a:r>
              <a:rPr lang="en-US" sz="2000" baseline="0" dirty="0" smtClean="0">
                <a:latin typeface="Arial" pitchFamily="34" charset="0"/>
                <a:cs typeface="Arial" pitchFamily="34" charset="0"/>
              </a:rPr>
              <a:t>Pre and Posttest </a:t>
            </a:r>
          </a:p>
          <a:p>
            <a:pPr>
              <a:defRPr sz="1600"/>
            </a:pPr>
            <a:r>
              <a:rPr lang="en-US" sz="2000" baseline="0" dirty="0" smtClean="0">
                <a:latin typeface="Arial" pitchFamily="34" charset="0"/>
                <a:cs typeface="Arial" pitchFamily="34" charset="0"/>
              </a:rPr>
              <a:t>Results</a:t>
            </a:r>
            <a:endParaRPr lang="en-US" sz="2000" dirty="0">
              <a:latin typeface="Arial" pitchFamily="34" charset="0"/>
              <a:cs typeface="Arial" pitchFamily="34" charset="0"/>
            </a:endParaRPr>
          </a:p>
        </c:rich>
      </c:tx>
      <c:layout>
        <c:manualLayout>
          <c:xMode val="edge"/>
          <c:yMode val="edge"/>
          <c:x val="0.23139594664069121"/>
          <c:y val="2.2857142857143058E-2"/>
        </c:manualLayout>
      </c:layout>
    </c:title>
    <c:plotArea>
      <c:layout>
        <c:manualLayout>
          <c:layoutTarget val="inner"/>
          <c:xMode val="edge"/>
          <c:yMode val="edge"/>
          <c:x val="0.15229771536289996"/>
          <c:y val="0.19083134608174004"/>
          <c:w val="0.67291741492839729"/>
          <c:h val="0.68446030183727002"/>
        </c:manualLayout>
      </c:layout>
      <c:barChart>
        <c:barDir val="col"/>
        <c:grouping val="clustered"/>
        <c:ser>
          <c:idx val="0"/>
          <c:order val="0"/>
          <c:tx>
            <c:v>Pretest</c:v>
          </c:tx>
          <c:cat>
            <c:numRef>
              <c:f>'PP-EE'!$H$19:$H$21</c:f>
              <c:numCache>
                <c:formatCode>General</c:formatCode>
                <c:ptCount val="3"/>
                <c:pt idx="0">
                  <c:v>1</c:v>
                </c:pt>
                <c:pt idx="1">
                  <c:v>2</c:v>
                </c:pt>
                <c:pt idx="2">
                  <c:v>3</c:v>
                </c:pt>
              </c:numCache>
            </c:numRef>
          </c:cat>
          <c:val>
            <c:numRef>
              <c:f>'PP-EE'!$I$19:$I$21</c:f>
              <c:numCache>
                <c:formatCode>General</c:formatCode>
                <c:ptCount val="3"/>
                <c:pt idx="0">
                  <c:v>4</c:v>
                </c:pt>
                <c:pt idx="1">
                  <c:v>3</c:v>
                </c:pt>
                <c:pt idx="2">
                  <c:v>3</c:v>
                </c:pt>
              </c:numCache>
            </c:numRef>
          </c:val>
        </c:ser>
        <c:ser>
          <c:idx val="1"/>
          <c:order val="1"/>
          <c:tx>
            <c:v>Posttest</c:v>
          </c:tx>
          <c:cat>
            <c:numRef>
              <c:f>'PP-EE'!$H$19:$H$21</c:f>
              <c:numCache>
                <c:formatCode>General</c:formatCode>
                <c:ptCount val="3"/>
                <c:pt idx="0">
                  <c:v>1</c:v>
                </c:pt>
                <c:pt idx="1">
                  <c:v>2</c:v>
                </c:pt>
                <c:pt idx="2">
                  <c:v>3</c:v>
                </c:pt>
              </c:numCache>
            </c:numRef>
          </c:cat>
          <c:val>
            <c:numRef>
              <c:f>'PP-EE'!$J$19:$J$21</c:f>
              <c:numCache>
                <c:formatCode>General</c:formatCode>
                <c:ptCount val="3"/>
                <c:pt idx="0">
                  <c:v>9</c:v>
                </c:pt>
                <c:pt idx="1">
                  <c:v>7</c:v>
                </c:pt>
                <c:pt idx="2">
                  <c:v>8</c:v>
                </c:pt>
              </c:numCache>
            </c:numRef>
          </c:val>
        </c:ser>
        <c:axId val="53815936"/>
        <c:axId val="53830016"/>
      </c:barChart>
      <c:catAx>
        <c:axId val="53815936"/>
        <c:scaling>
          <c:orientation val="minMax"/>
        </c:scaling>
        <c:axPos val="b"/>
        <c:numFmt formatCode="General" sourceLinked="1"/>
        <c:majorTickMark val="none"/>
        <c:tickLblPos val="nextTo"/>
        <c:txPr>
          <a:bodyPr/>
          <a:lstStyle/>
          <a:p>
            <a:pPr>
              <a:defRPr sz="1200">
                <a:latin typeface="Arial" pitchFamily="34" charset="0"/>
                <a:cs typeface="Arial" pitchFamily="34" charset="0"/>
              </a:defRPr>
            </a:pPr>
            <a:endParaRPr lang="en-US"/>
          </a:p>
        </c:txPr>
        <c:crossAx val="53830016"/>
        <c:crosses val="autoZero"/>
        <c:auto val="1"/>
        <c:lblAlgn val="ctr"/>
        <c:lblOffset val="100"/>
      </c:catAx>
      <c:valAx>
        <c:axId val="53830016"/>
        <c:scaling>
          <c:orientation val="minMax"/>
          <c:max val="13"/>
        </c:scaling>
        <c:axPos val="l"/>
        <c:majorGridlines/>
        <c:numFmt formatCode="General" sourceLinked="1"/>
        <c:majorTickMark val="none"/>
        <c:tickLblPos val="nextTo"/>
        <c:txPr>
          <a:bodyPr/>
          <a:lstStyle/>
          <a:p>
            <a:pPr>
              <a:defRPr sz="1200">
                <a:latin typeface="Arial" pitchFamily="34" charset="0"/>
                <a:cs typeface="Arial" pitchFamily="34" charset="0"/>
              </a:defRPr>
            </a:pPr>
            <a:endParaRPr lang="en-US"/>
          </a:p>
        </c:txPr>
        <c:crossAx val="53815936"/>
        <c:crosses val="autoZero"/>
        <c:crossBetween val="between"/>
        <c:majorUnit val="1"/>
      </c:valAx>
    </c:plotArea>
    <c:legend>
      <c:legendPos val="r"/>
      <c:layout>
        <c:manualLayout>
          <c:xMode val="edge"/>
          <c:yMode val="edge"/>
          <c:x val="0.77954954643827423"/>
          <c:y val="0.22444898293963259"/>
          <c:w val="0.18021054933922737"/>
          <c:h val="0.18644734251968509"/>
        </c:manualLayout>
      </c:layout>
      <c:txPr>
        <a:bodyPr/>
        <a:lstStyle/>
        <a:p>
          <a:pPr>
            <a:defRPr sz="1600" b="1">
              <a:latin typeface="Arial" pitchFamily="34" charset="0"/>
              <a:cs typeface="Arial" pitchFamily="34" charset="0"/>
            </a:defRPr>
          </a:pPr>
          <a:endParaRPr lang="en-US"/>
        </a:p>
      </c:txPr>
    </c:legend>
    <c:plotVisOnly val="1"/>
  </c:chart>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600">
                <a:latin typeface="Arial" pitchFamily="34" charset="0"/>
                <a:cs typeface="Arial" pitchFamily="34" charset="0"/>
              </a:defRPr>
            </a:pPr>
            <a:r>
              <a:rPr lang="en-US" sz="1600" dirty="0">
                <a:latin typeface="Arial" pitchFamily="34" charset="0"/>
                <a:cs typeface="Arial" pitchFamily="34" charset="0"/>
              </a:rPr>
              <a:t>Score</a:t>
            </a:r>
            <a:r>
              <a:rPr lang="en-US" sz="1600" baseline="0" dirty="0">
                <a:latin typeface="Arial" pitchFamily="34" charset="0"/>
                <a:cs typeface="Arial" pitchFamily="34" charset="0"/>
              </a:rPr>
              <a:t> a</a:t>
            </a:r>
            <a:r>
              <a:rPr lang="en-US" sz="1600" dirty="0">
                <a:latin typeface="Arial" pitchFamily="34" charset="0"/>
                <a:cs typeface="Arial" pitchFamily="34" charset="0"/>
              </a:rPr>
              <a:t>verage of the quizzes of the mainstream participants </a:t>
            </a:r>
          </a:p>
          <a:p>
            <a:pPr>
              <a:defRPr sz="1600">
                <a:latin typeface="Arial" pitchFamily="34" charset="0"/>
                <a:cs typeface="Arial" pitchFamily="34" charset="0"/>
              </a:defRPr>
            </a:pPr>
            <a:r>
              <a:rPr lang="en-US" sz="1600" dirty="0">
                <a:latin typeface="Arial" pitchFamily="34" charset="0"/>
                <a:cs typeface="Arial" pitchFamily="34" charset="0"/>
              </a:rPr>
              <a:t>versus</a:t>
            </a:r>
            <a:r>
              <a:rPr lang="en-US" sz="1600" baseline="0" dirty="0">
                <a:latin typeface="Arial" pitchFamily="34" charset="0"/>
                <a:cs typeface="Arial" pitchFamily="34" charset="0"/>
              </a:rPr>
              <a:t> special needs students after individual reading  made (AR)</a:t>
            </a:r>
          </a:p>
          <a:p>
            <a:pPr>
              <a:defRPr sz="1600">
                <a:latin typeface="Arial" pitchFamily="34" charset="0"/>
                <a:cs typeface="Arial" pitchFamily="34" charset="0"/>
              </a:defRPr>
            </a:pPr>
            <a:r>
              <a:rPr lang="en-US" sz="1600" baseline="0" dirty="0">
                <a:latin typeface="Arial" pitchFamily="34" charset="0"/>
                <a:cs typeface="Arial" pitchFamily="34" charset="0"/>
              </a:rPr>
              <a:t> and after teacher intervention (TI)</a:t>
            </a:r>
            <a:endParaRPr lang="en-US" sz="1600" dirty="0">
              <a:latin typeface="Arial" pitchFamily="34" charset="0"/>
              <a:cs typeface="Arial" pitchFamily="34" charset="0"/>
            </a:endParaRPr>
          </a:p>
        </c:rich>
      </c:tx>
    </c:title>
    <c:plotArea>
      <c:layout>
        <c:manualLayout>
          <c:layoutTarget val="inner"/>
          <c:xMode val="edge"/>
          <c:yMode val="edge"/>
          <c:x val="9.9405547279563244E-2"/>
          <c:y val="0.17120406824147041"/>
          <c:w val="0.66403648523526249"/>
          <c:h val="0.49796371327370675"/>
        </c:manualLayout>
      </c:layout>
      <c:barChart>
        <c:barDir val="col"/>
        <c:grouping val="clustered"/>
        <c:ser>
          <c:idx val="0"/>
          <c:order val="0"/>
          <c:tx>
            <c:v>AR-Mainstream participants</c:v>
          </c:tx>
          <c:val>
            <c:numRef>
              <c:f>'PC-CR'!$A$90:$A$95</c:f>
              <c:numCache>
                <c:formatCode>General</c:formatCode>
                <c:ptCount val="6"/>
                <c:pt idx="0">
                  <c:v>3.63</c:v>
                </c:pt>
                <c:pt idx="1">
                  <c:v>5.89</c:v>
                </c:pt>
                <c:pt idx="2">
                  <c:v>2.63</c:v>
                </c:pt>
                <c:pt idx="3">
                  <c:v>2.42</c:v>
                </c:pt>
                <c:pt idx="4">
                  <c:v>3.1</c:v>
                </c:pt>
                <c:pt idx="5">
                  <c:v>3.68</c:v>
                </c:pt>
              </c:numCache>
            </c:numRef>
          </c:val>
        </c:ser>
        <c:ser>
          <c:idx val="1"/>
          <c:order val="1"/>
          <c:tx>
            <c:v>AR-Special needs students</c:v>
          </c:tx>
          <c:val>
            <c:numRef>
              <c:f>'PC-CR'!$B$90:$B$95</c:f>
              <c:numCache>
                <c:formatCode>General</c:formatCode>
                <c:ptCount val="6"/>
                <c:pt idx="0">
                  <c:v>2</c:v>
                </c:pt>
                <c:pt idx="1">
                  <c:v>4.67</c:v>
                </c:pt>
                <c:pt idx="2">
                  <c:v>4</c:v>
                </c:pt>
                <c:pt idx="3">
                  <c:v>2.67</c:v>
                </c:pt>
                <c:pt idx="4">
                  <c:v>1.33</c:v>
                </c:pt>
                <c:pt idx="5">
                  <c:v>3</c:v>
                </c:pt>
              </c:numCache>
            </c:numRef>
          </c:val>
        </c:ser>
        <c:ser>
          <c:idx val="2"/>
          <c:order val="2"/>
          <c:tx>
            <c:v>TI-Mainstream participants</c:v>
          </c:tx>
          <c:spPr>
            <a:solidFill>
              <a:srgbClr val="00B050"/>
            </a:solidFill>
          </c:spPr>
          <c:val>
            <c:numRef>
              <c:f>'PC-CR'!$C$90:$C$95</c:f>
              <c:numCache>
                <c:formatCode>General</c:formatCode>
                <c:ptCount val="6"/>
                <c:pt idx="0">
                  <c:v>6.42</c:v>
                </c:pt>
                <c:pt idx="1">
                  <c:v>8.57</c:v>
                </c:pt>
                <c:pt idx="2">
                  <c:v>6.53</c:v>
                </c:pt>
                <c:pt idx="3">
                  <c:v>5.94</c:v>
                </c:pt>
                <c:pt idx="4">
                  <c:v>6.68</c:v>
                </c:pt>
                <c:pt idx="5">
                  <c:v>7.1</c:v>
                </c:pt>
              </c:numCache>
            </c:numRef>
          </c:val>
        </c:ser>
        <c:ser>
          <c:idx val="3"/>
          <c:order val="3"/>
          <c:tx>
            <c:v>TI-Special needs students</c:v>
          </c:tx>
          <c:spPr>
            <a:solidFill>
              <a:srgbClr val="FFC000"/>
            </a:solidFill>
          </c:spPr>
          <c:val>
            <c:numRef>
              <c:f>'PC-CR'!$D$90:$D$95</c:f>
              <c:numCache>
                <c:formatCode>General</c:formatCode>
                <c:ptCount val="6"/>
                <c:pt idx="0">
                  <c:v>5.33</c:v>
                </c:pt>
                <c:pt idx="1">
                  <c:v>6.33</c:v>
                </c:pt>
                <c:pt idx="2">
                  <c:v>5.33</c:v>
                </c:pt>
                <c:pt idx="3">
                  <c:v>5.67</c:v>
                </c:pt>
                <c:pt idx="4">
                  <c:v>4.67</c:v>
                </c:pt>
                <c:pt idx="5">
                  <c:v>6</c:v>
                </c:pt>
              </c:numCache>
            </c:numRef>
          </c:val>
        </c:ser>
        <c:axId val="53750784"/>
        <c:axId val="53760768"/>
      </c:barChart>
      <c:catAx>
        <c:axId val="53750784"/>
        <c:scaling>
          <c:orientation val="minMax"/>
        </c:scaling>
        <c:delete val="1"/>
        <c:axPos val="b"/>
        <c:majorTickMark val="none"/>
        <c:tickLblPos val="none"/>
        <c:crossAx val="53760768"/>
        <c:crosses val="autoZero"/>
        <c:auto val="1"/>
        <c:lblAlgn val="ctr"/>
        <c:lblOffset val="100"/>
      </c:catAx>
      <c:valAx>
        <c:axId val="53760768"/>
        <c:scaling>
          <c:orientation val="minMax"/>
          <c:max val="10"/>
        </c:scaling>
        <c:axPos val="l"/>
        <c:majorGridlines/>
        <c:numFmt formatCode="General" sourceLinked="1"/>
        <c:majorTickMark val="none"/>
        <c:tickLblPos val="nextTo"/>
        <c:txPr>
          <a:bodyPr/>
          <a:lstStyle/>
          <a:p>
            <a:pPr>
              <a:defRPr sz="1400" b="1">
                <a:latin typeface="Arial" pitchFamily="34" charset="0"/>
                <a:cs typeface="Arial" pitchFamily="34" charset="0"/>
              </a:defRPr>
            </a:pPr>
            <a:endParaRPr lang="en-US"/>
          </a:p>
        </c:txPr>
        <c:crossAx val="53750784"/>
        <c:crosses val="autoZero"/>
        <c:crossBetween val="between"/>
      </c:valAx>
    </c:plotArea>
    <c:legend>
      <c:legendPos val="r"/>
      <c:layout>
        <c:manualLayout>
          <c:xMode val="edge"/>
          <c:yMode val="edge"/>
          <c:x val="0.79753250231476058"/>
          <c:y val="0.21858140305277482"/>
          <c:w val="0.19080569010506301"/>
          <c:h val="0.64889729244370786"/>
        </c:manualLayout>
      </c:layout>
      <c:txPr>
        <a:bodyPr/>
        <a:lstStyle/>
        <a:p>
          <a:pPr>
            <a:defRPr sz="1600" b="1">
              <a:latin typeface="Arial" pitchFamily="34" charset="0"/>
              <a:cs typeface="Arial" pitchFamily="34" charset="0"/>
            </a:defRPr>
          </a:pPr>
          <a:endParaRPr lang="en-US"/>
        </a:p>
      </c:txPr>
    </c:legend>
    <c:plotVisOnly val="1"/>
  </c:chart>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ECF027-8DB2-4EAC-8E20-A1249B19D2DF}" type="doc">
      <dgm:prSet loTypeId="urn:microsoft.com/office/officeart/2005/8/layout/hList6" loCatId="list" qsTypeId="urn:microsoft.com/office/officeart/2005/8/quickstyle/simple1" qsCatId="simple" csTypeId="urn:microsoft.com/office/officeart/2005/8/colors/colorful5" csCatId="colorful" phldr="1"/>
      <dgm:spPr>
        <a:scene3d>
          <a:camera prst="perspectiveLeft"/>
          <a:lightRig rig="soft" dir="t">
            <a:rot lat="0" lon="0" rev="0"/>
          </a:lightRig>
        </a:scene3d>
      </dgm:spPr>
      <dgm:t>
        <a:bodyPr/>
        <a:lstStyle/>
        <a:p>
          <a:endParaRPr lang="es-PR"/>
        </a:p>
      </dgm:t>
    </dgm:pt>
    <dgm:pt modelId="{95E3A6E2-54DC-40D6-BA0F-FFBED486C0CF}">
      <dgm:prSet phldrT="[Text]"/>
      <dgm:spPr>
        <a:sp3d prstMaterial="translucentPowder">
          <a:bevelT w="203200" h="50800" prst="softRound"/>
        </a:sp3d>
      </dgm:spPr>
      <dgm:t>
        <a:bodyPr/>
        <a:lstStyle/>
        <a:p>
          <a:r>
            <a:rPr lang="en-US" b="1" smtClean="0">
              <a:latin typeface="Arial" pitchFamily="34" charset="0"/>
              <a:ea typeface="Times New Roman"/>
              <a:cs typeface="Arial" pitchFamily="34" charset="0"/>
            </a:rPr>
            <a:t>MST I </a:t>
          </a:r>
        </a:p>
        <a:p>
          <a:r>
            <a:rPr lang="en-US" b="0" u="none" smtClean="0">
              <a:latin typeface="Arial" pitchFamily="34" charset="0"/>
              <a:ea typeface="Times New Roman"/>
              <a:cs typeface="Arial" pitchFamily="34" charset="0"/>
            </a:rPr>
            <a:t>Composting Water Quality Leadership workshop</a:t>
          </a:r>
        </a:p>
        <a:p>
          <a:r>
            <a:rPr lang="en-US" b="0" smtClean="0">
              <a:latin typeface="Arial" pitchFamily="34" charset="0"/>
              <a:ea typeface="Times New Roman"/>
              <a:cs typeface="Arial" pitchFamily="34" charset="0"/>
            </a:rPr>
            <a:t>(70 immersion hours)</a:t>
          </a:r>
          <a:endParaRPr lang="es-PR" dirty="0"/>
        </a:p>
      </dgm:t>
    </dgm:pt>
    <dgm:pt modelId="{DD28D962-EC6F-4754-891D-E40E805ED6D1}" type="parTrans" cxnId="{3D26EAF1-9879-46F5-902E-6538B59CE012}">
      <dgm:prSet/>
      <dgm:spPr/>
      <dgm:t>
        <a:bodyPr/>
        <a:lstStyle/>
        <a:p>
          <a:endParaRPr lang="es-PR"/>
        </a:p>
      </dgm:t>
    </dgm:pt>
    <dgm:pt modelId="{2C5AABD8-B4DA-4978-9A20-EFD7080B3892}" type="sibTrans" cxnId="{3D26EAF1-9879-46F5-902E-6538B59CE012}">
      <dgm:prSet/>
      <dgm:spPr/>
      <dgm:t>
        <a:bodyPr/>
        <a:lstStyle/>
        <a:p>
          <a:endParaRPr lang="es-PR"/>
        </a:p>
      </dgm:t>
    </dgm:pt>
    <dgm:pt modelId="{16F95D37-E453-47F1-A8A9-F78ADA75FBDD}">
      <dgm:prSet phldrT="[Text]"/>
      <dgm:spPr>
        <a:sp3d prstMaterial="translucentPowder">
          <a:bevelT w="203200" h="50800" prst="softRound"/>
        </a:sp3d>
      </dgm:spPr>
      <dgm:t>
        <a:bodyPr/>
        <a:lstStyle/>
        <a:p>
          <a:r>
            <a:rPr lang="es-PR" b="1" smtClean="0">
              <a:latin typeface="Arial" pitchFamily="34" charset="0"/>
              <a:cs typeface="Arial" pitchFamily="34" charset="0"/>
            </a:rPr>
            <a:t>MST II</a:t>
          </a:r>
        </a:p>
        <a:p>
          <a:r>
            <a:rPr lang="es-PR" smtClean="0">
              <a:latin typeface="Arial" pitchFamily="34" charset="0"/>
              <a:cs typeface="Arial" pitchFamily="34" charset="0"/>
            </a:rPr>
            <a:t>Follow up and transfer to classroom</a:t>
          </a:r>
        </a:p>
        <a:p>
          <a:r>
            <a:rPr lang="es-PR" smtClean="0">
              <a:latin typeface="Arial" pitchFamily="34" charset="0"/>
              <a:cs typeface="Arial" pitchFamily="34" charset="0"/>
            </a:rPr>
            <a:t>(60 hours)</a:t>
          </a:r>
          <a:endParaRPr lang="es-PR" dirty="0"/>
        </a:p>
      </dgm:t>
    </dgm:pt>
    <dgm:pt modelId="{DAC26BF4-58DD-4FBC-8B27-C6A2061F49F1}" type="parTrans" cxnId="{70921291-164E-49E2-A37A-F4370E3DC708}">
      <dgm:prSet/>
      <dgm:spPr/>
      <dgm:t>
        <a:bodyPr/>
        <a:lstStyle/>
        <a:p>
          <a:endParaRPr lang="es-PR"/>
        </a:p>
      </dgm:t>
    </dgm:pt>
    <dgm:pt modelId="{E1A23705-6276-48FD-A545-18E772A1D95E}" type="sibTrans" cxnId="{70921291-164E-49E2-A37A-F4370E3DC708}">
      <dgm:prSet/>
      <dgm:spPr/>
      <dgm:t>
        <a:bodyPr/>
        <a:lstStyle/>
        <a:p>
          <a:endParaRPr lang="es-PR"/>
        </a:p>
      </dgm:t>
    </dgm:pt>
    <dgm:pt modelId="{EC25E488-4805-4912-A249-B4082B9D495A}">
      <dgm:prSet phldrT="[Text]"/>
      <dgm:spPr>
        <a:sp3d prstMaterial="translucentPowder">
          <a:bevelT w="203200" h="50800" prst="softRound"/>
        </a:sp3d>
      </dgm:spPr>
      <dgm:t>
        <a:bodyPr/>
        <a:lstStyle/>
        <a:p>
          <a:r>
            <a:rPr lang="en-US" b="1" smtClean="0">
              <a:latin typeface="Arial" pitchFamily="34" charset="0"/>
              <a:ea typeface="Times New Roman"/>
              <a:cs typeface="Arial" pitchFamily="34" charset="0"/>
            </a:rPr>
            <a:t>MST III</a:t>
          </a:r>
        </a:p>
        <a:p>
          <a:r>
            <a:rPr lang="en-US" b="0" smtClean="0">
              <a:latin typeface="Arial" pitchFamily="34" charset="0"/>
              <a:ea typeface="Times New Roman"/>
              <a:cs typeface="Arial" pitchFamily="34" charset="0"/>
            </a:rPr>
            <a:t>Biotechno-logy immersion  </a:t>
          </a:r>
        </a:p>
        <a:p>
          <a:r>
            <a:rPr lang="en-US" b="0" smtClean="0">
              <a:latin typeface="Arial" pitchFamily="34" charset="0"/>
              <a:ea typeface="Times New Roman"/>
              <a:cs typeface="Arial" pitchFamily="34" charset="0"/>
            </a:rPr>
            <a:t>(70 hours) </a:t>
          </a:r>
          <a:endParaRPr lang="es-PR" b="0" dirty="0"/>
        </a:p>
      </dgm:t>
    </dgm:pt>
    <dgm:pt modelId="{9D523BFE-E777-45E2-8369-CD7D2E5902A3}" type="parTrans" cxnId="{C2133AD7-6A97-4149-8D89-6A1DA3961DFF}">
      <dgm:prSet/>
      <dgm:spPr/>
      <dgm:t>
        <a:bodyPr/>
        <a:lstStyle/>
        <a:p>
          <a:endParaRPr lang="es-PR"/>
        </a:p>
      </dgm:t>
    </dgm:pt>
    <dgm:pt modelId="{76FCD91A-3290-4F1C-9D9B-F0140CCD8969}" type="sibTrans" cxnId="{C2133AD7-6A97-4149-8D89-6A1DA3961DFF}">
      <dgm:prSet/>
      <dgm:spPr/>
      <dgm:t>
        <a:bodyPr/>
        <a:lstStyle/>
        <a:p>
          <a:endParaRPr lang="es-PR"/>
        </a:p>
      </dgm:t>
    </dgm:pt>
    <dgm:pt modelId="{3D31DA0B-F9A3-4CBA-9D1D-23ADB79C6C93}">
      <dgm:prSet/>
      <dgm:spPr>
        <a:sp3d prstMaterial="translucentPowder">
          <a:bevelT w="203200" h="50800" prst="softRound"/>
        </a:sp3d>
      </dgm:spPr>
      <dgm:t>
        <a:bodyPr/>
        <a:lstStyle/>
        <a:p>
          <a:r>
            <a:rPr lang="es-PR" b="1" smtClean="0">
              <a:latin typeface="Arial" pitchFamily="34" charset="0"/>
              <a:cs typeface="Arial" pitchFamily="34" charset="0"/>
            </a:rPr>
            <a:t>MST IV</a:t>
          </a:r>
        </a:p>
        <a:p>
          <a:r>
            <a:rPr lang="es-PR" smtClean="0">
              <a:latin typeface="Arial" pitchFamily="34" charset="0"/>
              <a:cs typeface="Arial" pitchFamily="34" charset="0"/>
            </a:rPr>
            <a:t>Follow up and transfer to classroom</a:t>
          </a:r>
        </a:p>
        <a:p>
          <a:r>
            <a:rPr lang="es-PR" smtClean="0">
              <a:latin typeface="Arial" pitchFamily="34" charset="0"/>
              <a:cs typeface="Arial" pitchFamily="34" charset="0"/>
            </a:rPr>
            <a:t>(60 hours)</a:t>
          </a:r>
          <a:endParaRPr lang="es-PR" dirty="0"/>
        </a:p>
      </dgm:t>
    </dgm:pt>
    <dgm:pt modelId="{41381153-E5E8-406B-9576-8089C4D3E2C8}" type="parTrans" cxnId="{14A61C0D-D4F0-4556-BB7A-11F077DE1EDE}">
      <dgm:prSet/>
      <dgm:spPr/>
      <dgm:t>
        <a:bodyPr/>
        <a:lstStyle/>
        <a:p>
          <a:endParaRPr lang="es-PR"/>
        </a:p>
      </dgm:t>
    </dgm:pt>
    <dgm:pt modelId="{8F155E69-6422-4813-9658-B61CBAF7F5F8}" type="sibTrans" cxnId="{14A61C0D-D4F0-4556-BB7A-11F077DE1EDE}">
      <dgm:prSet/>
      <dgm:spPr/>
      <dgm:t>
        <a:bodyPr/>
        <a:lstStyle/>
        <a:p>
          <a:endParaRPr lang="es-PR"/>
        </a:p>
      </dgm:t>
    </dgm:pt>
    <dgm:pt modelId="{C9E5646F-CF1B-40CA-8057-66D3A31E1076}" type="pres">
      <dgm:prSet presAssocID="{A8ECF027-8DB2-4EAC-8E20-A1249B19D2DF}" presName="Name0" presStyleCnt="0">
        <dgm:presLayoutVars>
          <dgm:dir/>
          <dgm:resizeHandles val="exact"/>
        </dgm:presLayoutVars>
      </dgm:prSet>
      <dgm:spPr/>
      <dgm:t>
        <a:bodyPr/>
        <a:lstStyle/>
        <a:p>
          <a:endParaRPr lang="en-US"/>
        </a:p>
      </dgm:t>
    </dgm:pt>
    <dgm:pt modelId="{BD943FE8-4A0D-49AE-BCDA-F8F57A3224B5}" type="pres">
      <dgm:prSet presAssocID="{95E3A6E2-54DC-40D6-BA0F-FFBED486C0CF}" presName="node" presStyleLbl="node1" presStyleIdx="0" presStyleCnt="4">
        <dgm:presLayoutVars>
          <dgm:bulletEnabled val="1"/>
        </dgm:presLayoutVars>
      </dgm:prSet>
      <dgm:spPr/>
      <dgm:t>
        <a:bodyPr/>
        <a:lstStyle/>
        <a:p>
          <a:endParaRPr lang="es-PR"/>
        </a:p>
      </dgm:t>
    </dgm:pt>
    <dgm:pt modelId="{660A125B-18B1-43F8-BE52-3F53FD2AB2EE}" type="pres">
      <dgm:prSet presAssocID="{2C5AABD8-B4DA-4978-9A20-EFD7080B3892}" presName="sibTrans" presStyleCnt="0"/>
      <dgm:spPr>
        <a:sp3d prstMaterial="translucentPowder">
          <a:bevelT w="203200" h="50800" prst="softRound"/>
        </a:sp3d>
      </dgm:spPr>
    </dgm:pt>
    <dgm:pt modelId="{E1AC9D83-592A-4659-AD6F-ABDA11F31D69}" type="pres">
      <dgm:prSet presAssocID="{16F95D37-E453-47F1-A8A9-F78ADA75FBDD}" presName="node" presStyleLbl="node1" presStyleIdx="1" presStyleCnt="4">
        <dgm:presLayoutVars>
          <dgm:bulletEnabled val="1"/>
        </dgm:presLayoutVars>
      </dgm:prSet>
      <dgm:spPr/>
      <dgm:t>
        <a:bodyPr/>
        <a:lstStyle/>
        <a:p>
          <a:endParaRPr lang="es-PR"/>
        </a:p>
      </dgm:t>
    </dgm:pt>
    <dgm:pt modelId="{D0CD11D3-4743-451C-A7B8-A099EDD890DA}" type="pres">
      <dgm:prSet presAssocID="{E1A23705-6276-48FD-A545-18E772A1D95E}" presName="sibTrans" presStyleCnt="0"/>
      <dgm:spPr>
        <a:sp3d prstMaterial="translucentPowder">
          <a:bevelT w="203200" h="50800" prst="softRound"/>
        </a:sp3d>
      </dgm:spPr>
    </dgm:pt>
    <dgm:pt modelId="{B27D3312-CA73-409E-BFDE-958FBC59F4CF}" type="pres">
      <dgm:prSet presAssocID="{EC25E488-4805-4912-A249-B4082B9D495A}" presName="node" presStyleLbl="node1" presStyleIdx="2" presStyleCnt="4">
        <dgm:presLayoutVars>
          <dgm:bulletEnabled val="1"/>
        </dgm:presLayoutVars>
      </dgm:prSet>
      <dgm:spPr/>
      <dgm:t>
        <a:bodyPr/>
        <a:lstStyle/>
        <a:p>
          <a:endParaRPr lang="es-PR"/>
        </a:p>
      </dgm:t>
    </dgm:pt>
    <dgm:pt modelId="{C62F7447-F5D0-4F2B-A07A-E9B325C54EE9}" type="pres">
      <dgm:prSet presAssocID="{76FCD91A-3290-4F1C-9D9B-F0140CCD8969}" presName="sibTrans" presStyleCnt="0"/>
      <dgm:spPr>
        <a:sp3d prstMaterial="translucentPowder">
          <a:bevelT w="203200" h="50800" prst="softRound"/>
        </a:sp3d>
      </dgm:spPr>
    </dgm:pt>
    <dgm:pt modelId="{5FEC1B16-501B-48B3-9158-F0E017A878B3}" type="pres">
      <dgm:prSet presAssocID="{3D31DA0B-F9A3-4CBA-9D1D-23ADB79C6C93}" presName="node" presStyleLbl="node1" presStyleIdx="3" presStyleCnt="4">
        <dgm:presLayoutVars>
          <dgm:bulletEnabled val="1"/>
        </dgm:presLayoutVars>
      </dgm:prSet>
      <dgm:spPr/>
      <dgm:t>
        <a:bodyPr/>
        <a:lstStyle/>
        <a:p>
          <a:endParaRPr lang="es-PR"/>
        </a:p>
      </dgm:t>
    </dgm:pt>
  </dgm:ptLst>
  <dgm:cxnLst>
    <dgm:cxn modelId="{E1437731-167B-4774-87D0-1730CCA276F4}" type="presOf" srcId="{EC25E488-4805-4912-A249-B4082B9D495A}" destId="{B27D3312-CA73-409E-BFDE-958FBC59F4CF}" srcOrd="0" destOrd="0" presId="urn:microsoft.com/office/officeart/2005/8/layout/hList6"/>
    <dgm:cxn modelId="{C2133AD7-6A97-4149-8D89-6A1DA3961DFF}" srcId="{A8ECF027-8DB2-4EAC-8E20-A1249B19D2DF}" destId="{EC25E488-4805-4912-A249-B4082B9D495A}" srcOrd="2" destOrd="0" parTransId="{9D523BFE-E777-45E2-8369-CD7D2E5902A3}" sibTransId="{76FCD91A-3290-4F1C-9D9B-F0140CCD8969}"/>
    <dgm:cxn modelId="{70921291-164E-49E2-A37A-F4370E3DC708}" srcId="{A8ECF027-8DB2-4EAC-8E20-A1249B19D2DF}" destId="{16F95D37-E453-47F1-A8A9-F78ADA75FBDD}" srcOrd="1" destOrd="0" parTransId="{DAC26BF4-58DD-4FBC-8B27-C6A2061F49F1}" sibTransId="{E1A23705-6276-48FD-A545-18E772A1D95E}"/>
    <dgm:cxn modelId="{B4BDDD8F-BFF6-408D-AA54-3E5D26F3ED70}" type="presOf" srcId="{A8ECF027-8DB2-4EAC-8E20-A1249B19D2DF}" destId="{C9E5646F-CF1B-40CA-8057-66D3A31E1076}" srcOrd="0" destOrd="0" presId="urn:microsoft.com/office/officeart/2005/8/layout/hList6"/>
    <dgm:cxn modelId="{3D26EAF1-9879-46F5-902E-6538B59CE012}" srcId="{A8ECF027-8DB2-4EAC-8E20-A1249B19D2DF}" destId="{95E3A6E2-54DC-40D6-BA0F-FFBED486C0CF}" srcOrd="0" destOrd="0" parTransId="{DD28D962-EC6F-4754-891D-E40E805ED6D1}" sibTransId="{2C5AABD8-B4DA-4978-9A20-EFD7080B3892}"/>
    <dgm:cxn modelId="{CDB3A3F3-BE56-4CD7-95AC-78164FA68BE5}" type="presOf" srcId="{16F95D37-E453-47F1-A8A9-F78ADA75FBDD}" destId="{E1AC9D83-592A-4659-AD6F-ABDA11F31D69}" srcOrd="0" destOrd="0" presId="urn:microsoft.com/office/officeart/2005/8/layout/hList6"/>
    <dgm:cxn modelId="{8B59BBBD-8496-4D25-A73A-FF22F4D323C0}" type="presOf" srcId="{95E3A6E2-54DC-40D6-BA0F-FFBED486C0CF}" destId="{BD943FE8-4A0D-49AE-BCDA-F8F57A3224B5}" srcOrd="0" destOrd="0" presId="urn:microsoft.com/office/officeart/2005/8/layout/hList6"/>
    <dgm:cxn modelId="{14A61C0D-D4F0-4556-BB7A-11F077DE1EDE}" srcId="{A8ECF027-8DB2-4EAC-8E20-A1249B19D2DF}" destId="{3D31DA0B-F9A3-4CBA-9D1D-23ADB79C6C93}" srcOrd="3" destOrd="0" parTransId="{41381153-E5E8-406B-9576-8089C4D3E2C8}" sibTransId="{8F155E69-6422-4813-9658-B61CBAF7F5F8}"/>
    <dgm:cxn modelId="{B8D31BF5-2BF0-4ED4-AC9F-37CABBD5B052}" type="presOf" srcId="{3D31DA0B-F9A3-4CBA-9D1D-23ADB79C6C93}" destId="{5FEC1B16-501B-48B3-9158-F0E017A878B3}" srcOrd="0" destOrd="0" presId="urn:microsoft.com/office/officeart/2005/8/layout/hList6"/>
    <dgm:cxn modelId="{B98B781C-9859-4238-95F5-F7876F471CCB}" type="presParOf" srcId="{C9E5646F-CF1B-40CA-8057-66D3A31E1076}" destId="{BD943FE8-4A0D-49AE-BCDA-F8F57A3224B5}" srcOrd="0" destOrd="0" presId="urn:microsoft.com/office/officeart/2005/8/layout/hList6"/>
    <dgm:cxn modelId="{663C29DF-326D-4FB1-833E-DAA2FC288E11}" type="presParOf" srcId="{C9E5646F-CF1B-40CA-8057-66D3A31E1076}" destId="{660A125B-18B1-43F8-BE52-3F53FD2AB2EE}" srcOrd="1" destOrd="0" presId="urn:microsoft.com/office/officeart/2005/8/layout/hList6"/>
    <dgm:cxn modelId="{BBC4D075-3D3B-456F-9264-B33D1546AFDB}" type="presParOf" srcId="{C9E5646F-CF1B-40CA-8057-66D3A31E1076}" destId="{E1AC9D83-592A-4659-AD6F-ABDA11F31D69}" srcOrd="2" destOrd="0" presId="urn:microsoft.com/office/officeart/2005/8/layout/hList6"/>
    <dgm:cxn modelId="{54C221E1-D316-41FC-BC62-13250DC69001}" type="presParOf" srcId="{C9E5646F-CF1B-40CA-8057-66D3A31E1076}" destId="{D0CD11D3-4743-451C-A7B8-A099EDD890DA}" srcOrd="3" destOrd="0" presId="urn:microsoft.com/office/officeart/2005/8/layout/hList6"/>
    <dgm:cxn modelId="{25CA5A57-3EB3-47CF-A976-2C507A5D801F}" type="presParOf" srcId="{C9E5646F-CF1B-40CA-8057-66D3A31E1076}" destId="{B27D3312-CA73-409E-BFDE-958FBC59F4CF}" srcOrd="4" destOrd="0" presId="urn:microsoft.com/office/officeart/2005/8/layout/hList6"/>
    <dgm:cxn modelId="{DF9EF7D1-179F-40F6-AD9B-00FDC8B998BD}" type="presParOf" srcId="{C9E5646F-CF1B-40CA-8057-66D3A31E1076}" destId="{C62F7447-F5D0-4F2B-A07A-E9B325C54EE9}" srcOrd="5" destOrd="0" presId="urn:microsoft.com/office/officeart/2005/8/layout/hList6"/>
    <dgm:cxn modelId="{6966D363-2494-429E-81DC-57C7B0F68A24}" type="presParOf" srcId="{C9E5646F-CF1B-40CA-8057-66D3A31E1076}" destId="{5FEC1B16-501B-48B3-9158-F0E017A878B3}" srcOrd="6" destOrd="0" presId="urn:microsoft.com/office/officeart/2005/8/layout/h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ECF027-8DB2-4EAC-8E20-A1249B19D2DF}" type="doc">
      <dgm:prSet loTypeId="urn:microsoft.com/office/officeart/2005/8/layout/hList6" loCatId="list" qsTypeId="urn:microsoft.com/office/officeart/2005/8/quickstyle/simple1" qsCatId="simple" csTypeId="urn:microsoft.com/office/officeart/2005/8/colors/colorful5" csCatId="colorful" phldr="1"/>
      <dgm:spPr>
        <a:scene3d>
          <a:camera prst="perspectiveLeft"/>
          <a:lightRig rig="soft" dir="t">
            <a:rot lat="0" lon="0" rev="0"/>
          </a:lightRig>
        </a:scene3d>
      </dgm:spPr>
      <dgm:t>
        <a:bodyPr/>
        <a:lstStyle/>
        <a:p>
          <a:endParaRPr lang="es-PR"/>
        </a:p>
      </dgm:t>
    </dgm:pt>
    <dgm:pt modelId="{95E3A6E2-54DC-40D6-BA0F-FFBED486C0CF}">
      <dgm:prSet phldrT="[Text]"/>
      <dgm:spPr>
        <a:sp3d prstMaterial="translucentPowder">
          <a:bevelT w="203200" h="50800" prst="softRound"/>
        </a:sp3d>
      </dgm:spPr>
      <dgm:t>
        <a:bodyPr/>
        <a:lstStyle/>
        <a:p>
          <a:r>
            <a:rPr lang="en-US" b="1" dirty="0" smtClean="0">
              <a:solidFill>
                <a:srgbClr val="000000"/>
              </a:solidFill>
              <a:latin typeface="Arial" pitchFamily="34" charset="0"/>
              <a:ea typeface="Times New Roman"/>
              <a:cs typeface="Arial" pitchFamily="34" charset="0"/>
            </a:rPr>
            <a:t>MST V </a:t>
          </a:r>
          <a:r>
            <a:rPr lang="en-US" dirty="0" smtClean="0">
              <a:solidFill>
                <a:srgbClr val="000000"/>
              </a:solidFill>
              <a:latin typeface="Arial" pitchFamily="34" charset="0"/>
              <a:ea typeface="Times New Roman"/>
              <a:cs typeface="Arial" pitchFamily="34" charset="0"/>
            </a:rPr>
            <a:t>Energy Transfer (30 hours)</a:t>
          </a:r>
          <a:endParaRPr lang="es-PR" dirty="0"/>
        </a:p>
      </dgm:t>
    </dgm:pt>
    <dgm:pt modelId="{DD28D962-EC6F-4754-891D-E40E805ED6D1}" type="parTrans" cxnId="{3D26EAF1-9879-46F5-902E-6538B59CE012}">
      <dgm:prSet/>
      <dgm:spPr/>
      <dgm:t>
        <a:bodyPr/>
        <a:lstStyle/>
        <a:p>
          <a:endParaRPr lang="es-PR"/>
        </a:p>
      </dgm:t>
    </dgm:pt>
    <dgm:pt modelId="{2C5AABD8-B4DA-4978-9A20-EFD7080B3892}" type="sibTrans" cxnId="{3D26EAF1-9879-46F5-902E-6538B59CE012}">
      <dgm:prSet/>
      <dgm:spPr/>
      <dgm:t>
        <a:bodyPr/>
        <a:lstStyle/>
        <a:p>
          <a:endParaRPr lang="es-PR"/>
        </a:p>
      </dgm:t>
    </dgm:pt>
    <dgm:pt modelId="{16F95D37-E453-47F1-A8A9-F78ADA75FBDD}">
      <dgm:prSet phldrT="[Text]"/>
      <dgm:spPr>
        <a:sp3d prstMaterial="translucentPowder">
          <a:bevelT w="203200" h="50800" prst="softRound"/>
        </a:sp3d>
      </dgm:spPr>
      <dgm:t>
        <a:bodyPr/>
        <a:lstStyle/>
        <a:p>
          <a:r>
            <a:rPr lang="en-US" b="1" dirty="0" smtClean="0">
              <a:solidFill>
                <a:srgbClr val="000000"/>
              </a:solidFill>
              <a:latin typeface="Arial" pitchFamily="34" charset="0"/>
              <a:ea typeface="Times New Roman"/>
              <a:cs typeface="Arial" pitchFamily="34" charset="0"/>
            </a:rPr>
            <a:t>MST VI</a:t>
          </a:r>
        </a:p>
        <a:p>
          <a:r>
            <a:rPr lang="en-US" dirty="0" smtClean="0">
              <a:solidFill>
                <a:srgbClr val="000000"/>
              </a:solidFill>
              <a:latin typeface="Arial" pitchFamily="34" charset="0"/>
              <a:ea typeface="Times New Roman"/>
              <a:cs typeface="Arial" pitchFamily="34" charset="0"/>
            </a:rPr>
            <a:t>Two-week residential immersion scientific research course </a:t>
          </a:r>
        </a:p>
        <a:p>
          <a:r>
            <a:rPr lang="en-US" dirty="0" smtClean="0">
              <a:solidFill>
                <a:srgbClr val="000000"/>
              </a:solidFill>
              <a:latin typeface="Arial" pitchFamily="34" charset="0"/>
              <a:ea typeface="Times New Roman"/>
              <a:cs typeface="Arial" pitchFamily="34" charset="0"/>
            </a:rPr>
            <a:t>(70 hours)</a:t>
          </a:r>
          <a:endParaRPr lang="es-PR" dirty="0"/>
        </a:p>
      </dgm:t>
    </dgm:pt>
    <dgm:pt modelId="{DAC26BF4-58DD-4FBC-8B27-C6A2061F49F1}" type="parTrans" cxnId="{70921291-164E-49E2-A37A-F4370E3DC708}">
      <dgm:prSet/>
      <dgm:spPr/>
      <dgm:t>
        <a:bodyPr/>
        <a:lstStyle/>
        <a:p>
          <a:endParaRPr lang="es-PR"/>
        </a:p>
      </dgm:t>
    </dgm:pt>
    <dgm:pt modelId="{E1A23705-6276-48FD-A545-18E772A1D95E}" type="sibTrans" cxnId="{70921291-164E-49E2-A37A-F4370E3DC708}">
      <dgm:prSet/>
      <dgm:spPr/>
      <dgm:t>
        <a:bodyPr/>
        <a:lstStyle/>
        <a:p>
          <a:endParaRPr lang="es-PR"/>
        </a:p>
      </dgm:t>
    </dgm:pt>
    <dgm:pt modelId="{EC25E488-4805-4912-A249-B4082B9D495A}">
      <dgm:prSet phldrT="[Text]" custT="1"/>
      <dgm:spPr/>
      <dgm:t>
        <a:bodyPr/>
        <a:lstStyle/>
        <a:p>
          <a:r>
            <a:rPr lang="en-US" sz="2100" b="1" dirty="0" smtClean="0">
              <a:solidFill>
                <a:srgbClr val="000000"/>
              </a:solidFill>
              <a:latin typeface="Arial" pitchFamily="34" charset="0"/>
              <a:ea typeface="Times New Roman"/>
              <a:cs typeface="Arial" pitchFamily="34" charset="0"/>
            </a:rPr>
            <a:t>MST VII</a:t>
          </a:r>
        </a:p>
        <a:p>
          <a:r>
            <a:rPr lang="en-US" sz="2400" b="1" dirty="0" smtClean="0">
              <a:solidFill>
                <a:srgbClr val="000000"/>
              </a:solidFill>
              <a:latin typeface="Arial" pitchFamily="34" charset="0"/>
              <a:ea typeface="Times New Roman"/>
              <a:cs typeface="Arial" pitchFamily="34" charset="0"/>
            </a:rPr>
            <a:t>Action research focused on special needs students </a:t>
          </a:r>
        </a:p>
        <a:p>
          <a:r>
            <a:rPr lang="en-US" sz="2400" b="1" dirty="0" smtClean="0">
              <a:solidFill>
                <a:srgbClr val="000000"/>
              </a:solidFill>
              <a:latin typeface="Arial" pitchFamily="34" charset="0"/>
              <a:ea typeface="Times New Roman"/>
              <a:cs typeface="Arial" pitchFamily="34" charset="0"/>
            </a:rPr>
            <a:t>(60 hours)</a:t>
          </a:r>
          <a:endParaRPr lang="es-PR" sz="2400" b="1" dirty="0"/>
        </a:p>
      </dgm:t>
    </dgm:pt>
    <dgm:pt modelId="{9D523BFE-E777-45E2-8369-CD7D2E5902A3}" type="parTrans" cxnId="{C2133AD7-6A97-4149-8D89-6A1DA3961DFF}">
      <dgm:prSet/>
      <dgm:spPr/>
      <dgm:t>
        <a:bodyPr/>
        <a:lstStyle/>
        <a:p>
          <a:endParaRPr lang="es-PR"/>
        </a:p>
      </dgm:t>
    </dgm:pt>
    <dgm:pt modelId="{76FCD91A-3290-4F1C-9D9B-F0140CCD8969}" type="sibTrans" cxnId="{C2133AD7-6A97-4149-8D89-6A1DA3961DFF}">
      <dgm:prSet/>
      <dgm:spPr/>
      <dgm:t>
        <a:bodyPr/>
        <a:lstStyle/>
        <a:p>
          <a:endParaRPr lang="es-PR"/>
        </a:p>
      </dgm:t>
    </dgm:pt>
    <dgm:pt modelId="{3D31DA0B-F9A3-4CBA-9D1D-23ADB79C6C93}">
      <dgm:prSet/>
      <dgm:spPr>
        <a:sp3d prstMaterial="translucentPowder">
          <a:bevelT w="203200" h="50800" prst="softRound"/>
        </a:sp3d>
      </dgm:spPr>
      <dgm:t>
        <a:bodyPr/>
        <a:lstStyle/>
        <a:p>
          <a:r>
            <a:rPr lang="es-PR" b="1" dirty="0" smtClean="0">
              <a:latin typeface="Arial" pitchFamily="34" charset="0"/>
              <a:cs typeface="Arial" pitchFamily="34" charset="0"/>
            </a:rPr>
            <a:t>MST VIII</a:t>
          </a:r>
        </a:p>
        <a:p>
          <a:r>
            <a:rPr lang="es-PR" dirty="0" smtClean="0">
              <a:latin typeface="Arial" pitchFamily="34" charset="0"/>
              <a:cs typeface="Arial" pitchFamily="34" charset="0"/>
            </a:rPr>
            <a:t>Portfolio </a:t>
          </a:r>
          <a:r>
            <a:rPr lang="es-PR" dirty="0" err="1" smtClean="0">
              <a:latin typeface="Arial" pitchFamily="34" charset="0"/>
              <a:cs typeface="Arial" pitchFamily="34" charset="0"/>
            </a:rPr>
            <a:t>presentation</a:t>
          </a:r>
          <a:r>
            <a:rPr lang="es-PR" dirty="0" smtClean="0">
              <a:latin typeface="Arial" pitchFamily="34" charset="0"/>
              <a:cs typeface="Arial" pitchFamily="34" charset="0"/>
            </a:rPr>
            <a:t> </a:t>
          </a:r>
          <a:r>
            <a:rPr lang="es-PR" dirty="0" err="1" smtClean="0">
              <a:latin typeface="Arial" pitchFamily="34" charset="0"/>
              <a:cs typeface="Arial" pitchFamily="34" charset="0"/>
            </a:rPr>
            <a:t>Cooperating</a:t>
          </a:r>
          <a:r>
            <a:rPr lang="es-PR" dirty="0" smtClean="0">
              <a:latin typeface="Arial" pitchFamily="34" charset="0"/>
              <a:cs typeface="Arial" pitchFamily="34" charset="0"/>
            </a:rPr>
            <a:t> </a:t>
          </a:r>
          <a:r>
            <a:rPr lang="es-PR" dirty="0" err="1" smtClean="0">
              <a:latin typeface="Arial" pitchFamily="34" charset="0"/>
              <a:cs typeface="Arial" pitchFamily="34" charset="0"/>
            </a:rPr>
            <a:t>teacher</a:t>
          </a:r>
          <a:r>
            <a:rPr lang="es-PR" dirty="0" smtClean="0">
              <a:latin typeface="Arial" pitchFamily="34" charset="0"/>
              <a:cs typeface="Arial" pitchFamily="34" charset="0"/>
            </a:rPr>
            <a:t>  </a:t>
          </a:r>
          <a:r>
            <a:rPr lang="es-PR" dirty="0" err="1" smtClean="0">
              <a:latin typeface="Arial" pitchFamily="34" charset="0"/>
              <a:cs typeface="Arial" pitchFamily="34" charset="0"/>
            </a:rPr>
            <a:t>course</a:t>
          </a:r>
          <a:endParaRPr lang="es-PR" dirty="0" smtClean="0">
            <a:latin typeface="Arial" pitchFamily="34" charset="0"/>
            <a:cs typeface="Arial" pitchFamily="34" charset="0"/>
          </a:endParaRPr>
        </a:p>
        <a:p>
          <a:r>
            <a:rPr lang="es-PR" dirty="0" smtClean="0">
              <a:latin typeface="Arial" pitchFamily="34" charset="0"/>
              <a:cs typeface="Arial" pitchFamily="34" charset="0"/>
            </a:rPr>
            <a:t>(60 </a:t>
          </a:r>
          <a:r>
            <a:rPr lang="es-PR" dirty="0" err="1" smtClean="0">
              <a:latin typeface="Arial" pitchFamily="34" charset="0"/>
              <a:cs typeface="Arial" pitchFamily="34" charset="0"/>
            </a:rPr>
            <a:t>hours</a:t>
          </a:r>
          <a:r>
            <a:rPr lang="es-PR" dirty="0" smtClean="0">
              <a:latin typeface="Arial" pitchFamily="34" charset="0"/>
              <a:cs typeface="Arial" pitchFamily="34" charset="0"/>
            </a:rPr>
            <a:t>)</a:t>
          </a:r>
          <a:endParaRPr lang="es-PR" dirty="0"/>
        </a:p>
      </dgm:t>
    </dgm:pt>
    <dgm:pt modelId="{41381153-E5E8-406B-9576-8089C4D3E2C8}" type="parTrans" cxnId="{14A61C0D-D4F0-4556-BB7A-11F077DE1EDE}">
      <dgm:prSet/>
      <dgm:spPr/>
      <dgm:t>
        <a:bodyPr/>
        <a:lstStyle/>
        <a:p>
          <a:endParaRPr lang="es-PR"/>
        </a:p>
      </dgm:t>
    </dgm:pt>
    <dgm:pt modelId="{8F155E69-6422-4813-9658-B61CBAF7F5F8}" type="sibTrans" cxnId="{14A61C0D-D4F0-4556-BB7A-11F077DE1EDE}">
      <dgm:prSet/>
      <dgm:spPr/>
      <dgm:t>
        <a:bodyPr/>
        <a:lstStyle/>
        <a:p>
          <a:endParaRPr lang="es-PR"/>
        </a:p>
      </dgm:t>
    </dgm:pt>
    <dgm:pt modelId="{C9E5646F-CF1B-40CA-8057-66D3A31E1076}" type="pres">
      <dgm:prSet presAssocID="{A8ECF027-8DB2-4EAC-8E20-A1249B19D2DF}" presName="Name0" presStyleCnt="0">
        <dgm:presLayoutVars>
          <dgm:dir/>
          <dgm:resizeHandles val="exact"/>
        </dgm:presLayoutVars>
      </dgm:prSet>
      <dgm:spPr/>
      <dgm:t>
        <a:bodyPr/>
        <a:lstStyle/>
        <a:p>
          <a:endParaRPr lang="en-US"/>
        </a:p>
      </dgm:t>
    </dgm:pt>
    <dgm:pt modelId="{BD943FE8-4A0D-49AE-BCDA-F8F57A3224B5}" type="pres">
      <dgm:prSet presAssocID="{95E3A6E2-54DC-40D6-BA0F-FFBED486C0CF}" presName="node" presStyleLbl="node1" presStyleIdx="0" presStyleCnt="4">
        <dgm:presLayoutVars>
          <dgm:bulletEnabled val="1"/>
        </dgm:presLayoutVars>
      </dgm:prSet>
      <dgm:spPr/>
      <dgm:t>
        <a:bodyPr/>
        <a:lstStyle/>
        <a:p>
          <a:endParaRPr lang="es-PR"/>
        </a:p>
      </dgm:t>
    </dgm:pt>
    <dgm:pt modelId="{660A125B-18B1-43F8-BE52-3F53FD2AB2EE}" type="pres">
      <dgm:prSet presAssocID="{2C5AABD8-B4DA-4978-9A20-EFD7080B3892}" presName="sibTrans" presStyleCnt="0"/>
      <dgm:spPr>
        <a:sp3d prstMaterial="translucentPowder">
          <a:bevelT w="203200" h="50800" prst="softRound"/>
        </a:sp3d>
      </dgm:spPr>
    </dgm:pt>
    <dgm:pt modelId="{E1AC9D83-592A-4659-AD6F-ABDA11F31D69}" type="pres">
      <dgm:prSet presAssocID="{16F95D37-E453-47F1-A8A9-F78ADA75FBDD}" presName="node" presStyleLbl="node1" presStyleIdx="1" presStyleCnt="4">
        <dgm:presLayoutVars>
          <dgm:bulletEnabled val="1"/>
        </dgm:presLayoutVars>
      </dgm:prSet>
      <dgm:spPr/>
      <dgm:t>
        <a:bodyPr/>
        <a:lstStyle/>
        <a:p>
          <a:endParaRPr lang="es-PR"/>
        </a:p>
      </dgm:t>
    </dgm:pt>
    <dgm:pt modelId="{D0CD11D3-4743-451C-A7B8-A099EDD890DA}" type="pres">
      <dgm:prSet presAssocID="{E1A23705-6276-48FD-A545-18E772A1D95E}" presName="sibTrans" presStyleCnt="0"/>
      <dgm:spPr>
        <a:sp3d prstMaterial="translucentPowder">
          <a:bevelT w="203200" h="50800" prst="softRound"/>
        </a:sp3d>
      </dgm:spPr>
    </dgm:pt>
    <dgm:pt modelId="{B27D3312-CA73-409E-BFDE-958FBC59F4CF}" type="pres">
      <dgm:prSet presAssocID="{EC25E488-4805-4912-A249-B4082B9D495A}" presName="node" presStyleLbl="node1" presStyleIdx="2" presStyleCnt="4">
        <dgm:presLayoutVars>
          <dgm:bulletEnabled val="1"/>
        </dgm:presLayoutVars>
      </dgm:prSet>
      <dgm:spPr/>
      <dgm:t>
        <a:bodyPr/>
        <a:lstStyle/>
        <a:p>
          <a:endParaRPr lang="es-PR"/>
        </a:p>
      </dgm:t>
    </dgm:pt>
    <dgm:pt modelId="{C62F7447-F5D0-4F2B-A07A-E9B325C54EE9}" type="pres">
      <dgm:prSet presAssocID="{76FCD91A-3290-4F1C-9D9B-F0140CCD8969}" presName="sibTrans" presStyleCnt="0"/>
      <dgm:spPr>
        <a:sp3d prstMaterial="translucentPowder">
          <a:bevelT w="203200" h="50800" prst="softRound"/>
        </a:sp3d>
      </dgm:spPr>
    </dgm:pt>
    <dgm:pt modelId="{5FEC1B16-501B-48B3-9158-F0E017A878B3}" type="pres">
      <dgm:prSet presAssocID="{3D31DA0B-F9A3-4CBA-9D1D-23ADB79C6C93}" presName="node" presStyleLbl="node1" presStyleIdx="3" presStyleCnt="4">
        <dgm:presLayoutVars>
          <dgm:bulletEnabled val="1"/>
        </dgm:presLayoutVars>
      </dgm:prSet>
      <dgm:spPr/>
      <dgm:t>
        <a:bodyPr/>
        <a:lstStyle/>
        <a:p>
          <a:endParaRPr lang="es-PR"/>
        </a:p>
      </dgm:t>
    </dgm:pt>
  </dgm:ptLst>
  <dgm:cxnLst>
    <dgm:cxn modelId="{FB624517-9C3B-4D87-B47B-B2681B5017DB}" type="presOf" srcId="{A8ECF027-8DB2-4EAC-8E20-A1249B19D2DF}" destId="{C9E5646F-CF1B-40CA-8057-66D3A31E1076}" srcOrd="0" destOrd="0" presId="urn:microsoft.com/office/officeart/2005/8/layout/hList6"/>
    <dgm:cxn modelId="{C2133AD7-6A97-4149-8D89-6A1DA3961DFF}" srcId="{A8ECF027-8DB2-4EAC-8E20-A1249B19D2DF}" destId="{EC25E488-4805-4912-A249-B4082B9D495A}" srcOrd="2" destOrd="0" parTransId="{9D523BFE-E777-45E2-8369-CD7D2E5902A3}" sibTransId="{76FCD91A-3290-4F1C-9D9B-F0140CCD8969}"/>
    <dgm:cxn modelId="{0866B3AC-67AE-41C8-A59A-4E64967B8ACE}" type="presOf" srcId="{16F95D37-E453-47F1-A8A9-F78ADA75FBDD}" destId="{E1AC9D83-592A-4659-AD6F-ABDA11F31D69}" srcOrd="0" destOrd="0" presId="urn:microsoft.com/office/officeart/2005/8/layout/hList6"/>
    <dgm:cxn modelId="{70921291-164E-49E2-A37A-F4370E3DC708}" srcId="{A8ECF027-8DB2-4EAC-8E20-A1249B19D2DF}" destId="{16F95D37-E453-47F1-A8A9-F78ADA75FBDD}" srcOrd="1" destOrd="0" parTransId="{DAC26BF4-58DD-4FBC-8B27-C6A2061F49F1}" sibTransId="{E1A23705-6276-48FD-A545-18E772A1D95E}"/>
    <dgm:cxn modelId="{5EF26F9E-883D-4F1B-953C-569B71B512AC}" type="presOf" srcId="{EC25E488-4805-4912-A249-B4082B9D495A}" destId="{B27D3312-CA73-409E-BFDE-958FBC59F4CF}" srcOrd="0" destOrd="0" presId="urn:microsoft.com/office/officeart/2005/8/layout/hList6"/>
    <dgm:cxn modelId="{66DE5459-1CCE-4EE9-A874-FBCC8BCEAF18}" type="presOf" srcId="{3D31DA0B-F9A3-4CBA-9D1D-23ADB79C6C93}" destId="{5FEC1B16-501B-48B3-9158-F0E017A878B3}" srcOrd="0" destOrd="0" presId="urn:microsoft.com/office/officeart/2005/8/layout/hList6"/>
    <dgm:cxn modelId="{3D26EAF1-9879-46F5-902E-6538B59CE012}" srcId="{A8ECF027-8DB2-4EAC-8E20-A1249B19D2DF}" destId="{95E3A6E2-54DC-40D6-BA0F-FFBED486C0CF}" srcOrd="0" destOrd="0" parTransId="{DD28D962-EC6F-4754-891D-E40E805ED6D1}" sibTransId="{2C5AABD8-B4DA-4978-9A20-EFD7080B3892}"/>
    <dgm:cxn modelId="{14A61C0D-D4F0-4556-BB7A-11F077DE1EDE}" srcId="{A8ECF027-8DB2-4EAC-8E20-A1249B19D2DF}" destId="{3D31DA0B-F9A3-4CBA-9D1D-23ADB79C6C93}" srcOrd="3" destOrd="0" parTransId="{41381153-E5E8-406B-9576-8089C4D3E2C8}" sibTransId="{8F155E69-6422-4813-9658-B61CBAF7F5F8}"/>
    <dgm:cxn modelId="{FF3CFD2F-9C48-4E56-8998-D452163669BC}" type="presOf" srcId="{95E3A6E2-54DC-40D6-BA0F-FFBED486C0CF}" destId="{BD943FE8-4A0D-49AE-BCDA-F8F57A3224B5}" srcOrd="0" destOrd="0" presId="urn:microsoft.com/office/officeart/2005/8/layout/hList6"/>
    <dgm:cxn modelId="{D1979311-8AA6-4EA4-8748-128A967C8938}" type="presParOf" srcId="{C9E5646F-CF1B-40CA-8057-66D3A31E1076}" destId="{BD943FE8-4A0D-49AE-BCDA-F8F57A3224B5}" srcOrd="0" destOrd="0" presId="urn:microsoft.com/office/officeart/2005/8/layout/hList6"/>
    <dgm:cxn modelId="{F6F2EBAF-173E-404E-9E38-1C41F3255B2D}" type="presParOf" srcId="{C9E5646F-CF1B-40CA-8057-66D3A31E1076}" destId="{660A125B-18B1-43F8-BE52-3F53FD2AB2EE}" srcOrd="1" destOrd="0" presId="urn:microsoft.com/office/officeart/2005/8/layout/hList6"/>
    <dgm:cxn modelId="{2B062CB6-FD54-4B26-BB80-0BF187181E05}" type="presParOf" srcId="{C9E5646F-CF1B-40CA-8057-66D3A31E1076}" destId="{E1AC9D83-592A-4659-AD6F-ABDA11F31D69}" srcOrd="2" destOrd="0" presId="urn:microsoft.com/office/officeart/2005/8/layout/hList6"/>
    <dgm:cxn modelId="{F6CED96C-7691-4A7D-AB0F-F4FFD51022FF}" type="presParOf" srcId="{C9E5646F-CF1B-40CA-8057-66D3A31E1076}" destId="{D0CD11D3-4743-451C-A7B8-A099EDD890DA}" srcOrd="3" destOrd="0" presId="urn:microsoft.com/office/officeart/2005/8/layout/hList6"/>
    <dgm:cxn modelId="{391C7034-90FD-4BA8-B4B1-AE56FB6C3554}" type="presParOf" srcId="{C9E5646F-CF1B-40CA-8057-66D3A31E1076}" destId="{B27D3312-CA73-409E-BFDE-958FBC59F4CF}" srcOrd="4" destOrd="0" presId="urn:microsoft.com/office/officeart/2005/8/layout/hList6"/>
    <dgm:cxn modelId="{8F5971B9-9EA6-498E-BEA8-9B9AB24D24F5}" type="presParOf" srcId="{C9E5646F-CF1B-40CA-8057-66D3A31E1076}" destId="{C62F7447-F5D0-4F2B-A07A-E9B325C54EE9}" srcOrd="5" destOrd="0" presId="urn:microsoft.com/office/officeart/2005/8/layout/hList6"/>
    <dgm:cxn modelId="{CBF4753B-FA0D-468B-BCA7-4FF6C3CE8DAB}" type="presParOf" srcId="{C9E5646F-CF1B-40CA-8057-66D3A31E1076}" destId="{5FEC1B16-501B-48B3-9158-F0E017A878B3}" srcOrd="6" destOrd="0" presId="urn:microsoft.com/office/officeart/2005/8/layout/h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D943FE8-4A0D-49AE-BCDA-F8F57A3224B5}">
      <dsp:nvSpPr>
        <dsp:cNvPr id="0" name=""/>
        <dsp:cNvSpPr/>
      </dsp:nvSpPr>
      <dsp:spPr>
        <a:xfrm rot="16200000">
          <a:off x="-1565708" y="1567380"/>
          <a:ext cx="4775200" cy="1640439"/>
        </a:xfrm>
        <a:prstGeom prst="flowChartManualOperati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Left"/>
          <a:lightRig rig="soft" dir="t">
            <a:rot lat="0" lon="0" rev="0"/>
          </a:lightRig>
        </a:scene3d>
        <a:sp3d prstMaterial="translucentPowder">
          <a:bevelT w="2032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127000" tIns="0" rIns="127093" bIns="0" numCol="1" spcCol="1270" anchor="ctr" anchorCtr="0">
          <a:noAutofit/>
        </a:bodyPr>
        <a:lstStyle/>
        <a:p>
          <a:pPr lvl="0" algn="ctr" defTabSz="889000">
            <a:lnSpc>
              <a:spcPct val="90000"/>
            </a:lnSpc>
            <a:spcBef>
              <a:spcPct val="0"/>
            </a:spcBef>
            <a:spcAft>
              <a:spcPct val="35000"/>
            </a:spcAft>
          </a:pPr>
          <a:r>
            <a:rPr lang="en-US" sz="2000" b="1" kern="1200" smtClean="0">
              <a:latin typeface="Arial" pitchFamily="34" charset="0"/>
              <a:ea typeface="Times New Roman"/>
              <a:cs typeface="Arial" pitchFamily="34" charset="0"/>
            </a:rPr>
            <a:t>MST I </a:t>
          </a:r>
        </a:p>
        <a:p>
          <a:pPr lvl="0" algn="ctr" defTabSz="889000">
            <a:lnSpc>
              <a:spcPct val="90000"/>
            </a:lnSpc>
            <a:spcBef>
              <a:spcPct val="0"/>
            </a:spcBef>
            <a:spcAft>
              <a:spcPct val="35000"/>
            </a:spcAft>
          </a:pPr>
          <a:r>
            <a:rPr lang="en-US" sz="2000" b="0" u="none" kern="1200" smtClean="0">
              <a:latin typeface="Arial" pitchFamily="34" charset="0"/>
              <a:ea typeface="Times New Roman"/>
              <a:cs typeface="Arial" pitchFamily="34" charset="0"/>
            </a:rPr>
            <a:t>Composting Water Quality Leadership workshop</a:t>
          </a:r>
        </a:p>
        <a:p>
          <a:pPr lvl="0" algn="ctr" defTabSz="889000">
            <a:lnSpc>
              <a:spcPct val="90000"/>
            </a:lnSpc>
            <a:spcBef>
              <a:spcPct val="0"/>
            </a:spcBef>
            <a:spcAft>
              <a:spcPct val="35000"/>
            </a:spcAft>
          </a:pPr>
          <a:r>
            <a:rPr lang="en-US" sz="2000" b="0" kern="1200" smtClean="0">
              <a:latin typeface="Arial" pitchFamily="34" charset="0"/>
              <a:ea typeface="Times New Roman"/>
              <a:cs typeface="Arial" pitchFamily="34" charset="0"/>
            </a:rPr>
            <a:t>(70 immersion hours)</a:t>
          </a:r>
          <a:endParaRPr lang="es-PR" sz="2000" kern="1200" dirty="0"/>
        </a:p>
      </dsp:txBody>
      <dsp:txXfrm rot="16200000">
        <a:off x="-1565708" y="1567380"/>
        <a:ext cx="4775200" cy="1640439"/>
      </dsp:txXfrm>
    </dsp:sp>
    <dsp:sp modelId="{E1AC9D83-592A-4659-AD6F-ABDA11F31D69}">
      <dsp:nvSpPr>
        <dsp:cNvPr id="0" name=""/>
        <dsp:cNvSpPr/>
      </dsp:nvSpPr>
      <dsp:spPr>
        <a:xfrm rot="16200000">
          <a:off x="197763" y="1567380"/>
          <a:ext cx="4775200" cy="1640439"/>
        </a:xfrm>
        <a:prstGeom prst="flowChartManualOperation">
          <a:avLst/>
        </a:prstGeom>
        <a:solidFill>
          <a:schemeClr val="accent5">
            <a:hueOff val="-2400000"/>
            <a:satOff val="26173"/>
            <a:lumOff val="-16994"/>
            <a:alphaOff val="0"/>
          </a:schemeClr>
        </a:solidFill>
        <a:ln w="25400" cap="flat" cmpd="sng" algn="ctr">
          <a:solidFill>
            <a:schemeClr val="lt1">
              <a:hueOff val="0"/>
              <a:satOff val="0"/>
              <a:lumOff val="0"/>
              <a:alphaOff val="0"/>
            </a:schemeClr>
          </a:solidFill>
          <a:prstDash val="solid"/>
        </a:ln>
        <a:effectLst/>
        <a:scene3d>
          <a:camera prst="perspectiveLeft"/>
          <a:lightRig rig="soft" dir="t">
            <a:rot lat="0" lon="0" rev="0"/>
          </a:lightRig>
        </a:scene3d>
        <a:sp3d prstMaterial="translucentPowder">
          <a:bevelT w="2032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127000" tIns="0" rIns="127093" bIns="0" numCol="1" spcCol="1270" anchor="ctr" anchorCtr="0">
          <a:noAutofit/>
        </a:bodyPr>
        <a:lstStyle/>
        <a:p>
          <a:pPr lvl="0" algn="ctr" defTabSz="889000">
            <a:lnSpc>
              <a:spcPct val="90000"/>
            </a:lnSpc>
            <a:spcBef>
              <a:spcPct val="0"/>
            </a:spcBef>
            <a:spcAft>
              <a:spcPct val="35000"/>
            </a:spcAft>
          </a:pPr>
          <a:r>
            <a:rPr lang="es-PR" sz="2000" b="1" kern="1200" smtClean="0">
              <a:latin typeface="Arial" pitchFamily="34" charset="0"/>
              <a:cs typeface="Arial" pitchFamily="34" charset="0"/>
            </a:rPr>
            <a:t>MST II</a:t>
          </a:r>
        </a:p>
        <a:p>
          <a:pPr lvl="0" algn="ctr" defTabSz="889000">
            <a:lnSpc>
              <a:spcPct val="90000"/>
            </a:lnSpc>
            <a:spcBef>
              <a:spcPct val="0"/>
            </a:spcBef>
            <a:spcAft>
              <a:spcPct val="35000"/>
            </a:spcAft>
          </a:pPr>
          <a:r>
            <a:rPr lang="es-PR" sz="2000" kern="1200" smtClean="0">
              <a:latin typeface="Arial" pitchFamily="34" charset="0"/>
              <a:cs typeface="Arial" pitchFamily="34" charset="0"/>
            </a:rPr>
            <a:t>Follow up and transfer to classroom</a:t>
          </a:r>
        </a:p>
        <a:p>
          <a:pPr lvl="0" algn="ctr" defTabSz="889000">
            <a:lnSpc>
              <a:spcPct val="90000"/>
            </a:lnSpc>
            <a:spcBef>
              <a:spcPct val="0"/>
            </a:spcBef>
            <a:spcAft>
              <a:spcPct val="35000"/>
            </a:spcAft>
          </a:pPr>
          <a:r>
            <a:rPr lang="es-PR" sz="2000" kern="1200" smtClean="0">
              <a:latin typeface="Arial" pitchFamily="34" charset="0"/>
              <a:cs typeface="Arial" pitchFamily="34" charset="0"/>
            </a:rPr>
            <a:t>(60 hours)</a:t>
          </a:r>
          <a:endParaRPr lang="es-PR" sz="2000" kern="1200" dirty="0"/>
        </a:p>
      </dsp:txBody>
      <dsp:txXfrm rot="16200000">
        <a:off x="197763" y="1567380"/>
        <a:ext cx="4775200" cy="1640439"/>
      </dsp:txXfrm>
    </dsp:sp>
    <dsp:sp modelId="{B27D3312-CA73-409E-BFDE-958FBC59F4CF}">
      <dsp:nvSpPr>
        <dsp:cNvPr id="0" name=""/>
        <dsp:cNvSpPr/>
      </dsp:nvSpPr>
      <dsp:spPr>
        <a:xfrm rot="16200000">
          <a:off x="1961236" y="1567380"/>
          <a:ext cx="4775200" cy="1640439"/>
        </a:xfrm>
        <a:prstGeom prst="flowChartManualOperation">
          <a:avLst/>
        </a:prstGeom>
        <a:solidFill>
          <a:schemeClr val="accent5">
            <a:hueOff val="-4800000"/>
            <a:satOff val="52346"/>
            <a:lumOff val="-33987"/>
            <a:alphaOff val="0"/>
          </a:schemeClr>
        </a:solidFill>
        <a:ln w="25400" cap="flat" cmpd="sng" algn="ctr">
          <a:solidFill>
            <a:schemeClr val="lt1">
              <a:hueOff val="0"/>
              <a:satOff val="0"/>
              <a:lumOff val="0"/>
              <a:alphaOff val="0"/>
            </a:schemeClr>
          </a:solidFill>
          <a:prstDash val="solid"/>
        </a:ln>
        <a:effectLst/>
        <a:scene3d>
          <a:camera prst="perspectiveLeft"/>
          <a:lightRig rig="soft" dir="t">
            <a:rot lat="0" lon="0" rev="0"/>
          </a:lightRig>
        </a:scene3d>
        <a:sp3d prstMaterial="translucentPowder">
          <a:bevelT w="2032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127000" tIns="0" rIns="127093" bIns="0" numCol="1" spcCol="1270" anchor="ctr" anchorCtr="0">
          <a:noAutofit/>
        </a:bodyPr>
        <a:lstStyle/>
        <a:p>
          <a:pPr lvl="0" algn="ctr" defTabSz="889000">
            <a:lnSpc>
              <a:spcPct val="90000"/>
            </a:lnSpc>
            <a:spcBef>
              <a:spcPct val="0"/>
            </a:spcBef>
            <a:spcAft>
              <a:spcPct val="35000"/>
            </a:spcAft>
          </a:pPr>
          <a:r>
            <a:rPr lang="en-US" sz="2000" b="1" kern="1200" smtClean="0">
              <a:latin typeface="Arial" pitchFamily="34" charset="0"/>
              <a:ea typeface="Times New Roman"/>
              <a:cs typeface="Arial" pitchFamily="34" charset="0"/>
            </a:rPr>
            <a:t>MST III</a:t>
          </a:r>
        </a:p>
        <a:p>
          <a:pPr lvl="0" algn="ctr" defTabSz="889000">
            <a:lnSpc>
              <a:spcPct val="90000"/>
            </a:lnSpc>
            <a:spcBef>
              <a:spcPct val="0"/>
            </a:spcBef>
            <a:spcAft>
              <a:spcPct val="35000"/>
            </a:spcAft>
          </a:pPr>
          <a:r>
            <a:rPr lang="en-US" sz="2000" b="0" kern="1200" smtClean="0">
              <a:latin typeface="Arial" pitchFamily="34" charset="0"/>
              <a:ea typeface="Times New Roman"/>
              <a:cs typeface="Arial" pitchFamily="34" charset="0"/>
            </a:rPr>
            <a:t>Biotechno-logy immersion  </a:t>
          </a:r>
        </a:p>
        <a:p>
          <a:pPr lvl="0" algn="ctr" defTabSz="889000">
            <a:lnSpc>
              <a:spcPct val="90000"/>
            </a:lnSpc>
            <a:spcBef>
              <a:spcPct val="0"/>
            </a:spcBef>
            <a:spcAft>
              <a:spcPct val="35000"/>
            </a:spcAft>
          </a:pPr>
          <a:r>
            <a:rPr lang="en-US" sz="2000" b="0" kern="1200" smtClean="0">
              <a:latin typeface="Arial" pitchFamily="34" charset="0"/>
              <a:ea typeface="Times New Roman"/>
              <a:cs typeface="Arial" pitchFamily="34" charset="0"/>
            </a:rPr>
            <a:t>(70 hours) </a:t>
          </a:r>
          <a:endParaRPr lang="es-PR" sz="2000" b="0" kern="1200" dirty="0"/>
        </a:p>
      </dsp:txBody>
      <dsp:txXfrm rot="16200000">
        <a:off x="1961236" y="1567380"/>
        <a:ext cx="4775200" cy="1640439"/>
      </dsp:txXfrm>
    </dsp:sp>
    <dsp:sp modelId="{5FEC1B16-501B-48B3-9158-F0E017A878B3}">
      <dsp:nvSpPr>
        <dsp:cNvPr id="0" name=""/>
        <dsp:cNvSpPr/>
      </dsp:nvSpPr>
      <dsp:spPr>
        <a:xfrm rot="16200000">
          <a:off x="3724708" y="1567380"/>
          <a:ext cx="4775200" cy="1640439"/>
        </a:xfrm>
        <a:prstGeom prst="flowChartManualOperation">
          <a:avLst/>
        </a:prstGeom>
        <a:solidFill>
          <a:schemeClr val="accent5">
            <a:hueOff val="-7200000"/>
            <a:satOff val="78519"/>
            <a:lumOff val="-50981"/>
            <a:alphaOff val="0"/>
          </a:schemeClr>
        </a:solidFill>
        <a:ln w="25400" cap="flat" cmpd="sng" algn="ctr">
          <a:solidFill>
            <a:schemeClr val="lt1">
              <a:hueOff val="0"/>
              <a:satOff val="0"/>
              <a:lumOff val="0"/>
              <a:alphaOff val="0"/>
            </a:schemeClr>
          </a:solidFill>
          <a:prstDash val="solid"/>
        </a:ln>
        <a:effectLst/>
        <a:scene3d>
          <a:camera prst="perspectiveLeft"/>
          <a:lightRig rig="soft" dir="t">
            <a:rot lat="0" lon="0" rev="0"/>
          </a:lightRig>
        </a:scene3d>
        <a:sp3d prstMaterial="translucentPowder">
          <a:bevelT w="2032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127000" tIns="0" rIns="127093" bIns="0" numCol="1" spcCol="1270" anchor="ctr" anchorCtr="0">
          <a:noAutofit/>
        </a:bodyPr>
        <a:lstStyle/>
        <a:p>
          <a:pPr lvl="0" algn="ctr" defTabSz="889000">
            <a:lnSpc>
              <a:spcPct val="90000"/>
            </a:lnSpc>
            <a:spcBef>
              <a:spcPct val="0"/>
            </a:spcBef>
            <a:spcAft>
              <a:spcPct val="35000"/>
            </a:spcAft>
          </a:pPr>
          <a:r>
            <a:rPr lang="es-PR" sz="2000" b="1" kern="1200" smtClean="0">
              <a:latin typeface="Arial" pitchFamily="34" charset="0"/>
              <a:cs typeface="Arial" pitchFamily="34" charset="0"/>
            </a:rPr>
            <a:t>MST IV</a:t>
          </a:r>
        </a:p>
        <a:p>
          <a:pPr lvl="0" algn="ctr" defTabSz="889000">
            <a:lnSpc>
              <a:spcPct val="90000"/>
            </a:lnSpc>
            <a:spcBef>
              <a:spcPct val="0"/>
            </a:spcBef>
            <a:spcAft>
              <a:spcPct val="35000"/>
            </a:spcAft>
          </a:pPr>
          <a:r>
            <a:rPr lang="es-PR" sz="2000" kern="1200" smtClean="0">
              <a:latin typeface="Arial" pitchFamily="34" charset="0"/>
              <a:cs typeface="Arial" pitchFamily="34" charset="0"/>
            </a:rPr>
            <a:t>Follow up and transfer to classroom</a:t>
          </a:r>
        </a:p>
        <a:p>
          <a:pPr lvl="0" algn="ctr" defTabSz="889000">
            <a:lnSpc>
              <a:spcPct val="90000"/>
            </a:lnSpc>
            <a:spcBef>
              <a:spcPct val="0"/>
            </a:spcBef>
            <a:spcAft>
              <a:spcPct val="35000"/>
            </a:spcAft>
          </a:pPr>
          <a:r>
            <a:rPr lang="es-PR" sz="2000" kern="1200" smtClean="0">
              <a:latin typeface="Arial" pitchFamily="34" charset="0"/>
              <a:cs typeface="Arial" pitchFamily="34" charset="0"/>
            </a:rPr>
            <a:t>(60 hours)</a:t>
          </a:r>
          <a:endParaRPr lang="es-PR" sz="2000" kern="1200" dirty="0"/>
        </a:p>
      </dsp:txBody>
      <dsp:txXfrm rot="16200000">
        <a:off x="3724708" y="1567380"/>
        <a:ext cx="4775200" cy="164043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D943FE8-4A0D-49AE-BCDA-F8F57A3224B5}">
      <dsp:nvSpPr>
        <dsp:cNvPr id="0" name=""/>
        <dsp:cNvSpPr/>
      </dsp:nvSpPr>
      <dsp:spPr>
        <a:xfrm rot="16200000">
          <a:off x="-1511517" y="1513299"/>
          <a:ext cx="4775200" cy="1748600"/>
        </a:xfrm>
        <a:prstGeom prst="flowChartManualOperati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Left"/>
          <a:lightRig rig="soft" dir="t">
            <a:rot lat="0" lon="0" rev="0"/>
          </a:lightRig>
        </a:scene3d>
        <a:sp3d prstMaterial="translucentPowder">
          <a:bevelT w="2032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133350" tIns="0" rIns="136349" bIns="0" numCol="1" spcCol="1270" anchor="ctr" anchorCtr="0">
          <a:noAutofit/>
        </a:bodyPr>
        <a:lstStyle/>
        <a:p>
          <a:pPr lvl="0" algn="ctr" defTabSz="933450">
            <a:lnSpc>
              <a:spcPct val="90000"/>
            </a:lnSpc>
            <a:spcBef>
              <a:spcPct val="0"/>
            </a:spcBef>
            <a:spcAft>
              <a:spcPct val="35000"/>
            </a:spcAft>
          </a:pPr>
          <a:r>
            <a:rPr lang="en-US" sz="2100" b="1" kern="1200" dirty="0" smtClean="0">
              <a:solidFill>
                <a:srgbClr val="000000"/>
              </a:solidFill>
              <a:latin typeface="Arial" pitchFamily="34" charset="0"/>
              <a:ea typeface="Times New Roman"/>
              <a:cs typeface="Arial" pitchFamily="34" charset="0"/>
            </a:rPr>
            <a:t>MST V </a:t>
          </a:r>
          <a:r>
            <a:rPr lang="en-US" sz="2100" kern="1200" dirty="0" smtClean="0">
              <a:solidFill>
                <a:srgbClr val="000000"/>
              </a:solidFill>
              <a:latin typeface="Arial" pitchFamily="34" charset="0"/>
              <a:ea typeface="Times New Roman"/>
              <a:cs typeface="Arial" pitchFamily="34" charset="0"/>
            </a:rPr>
            <a:t>Energy Transfer (30 hours)</a:t>
          </a:r>
          <a:endParaRPr lang="es-PR" sz="2100" kern="1200" dirty="0"/>
        </a:p>
      </dsp:txBody>
      <dsp:txXfrm rot="16200000">
        <a:off x="-1511517" y="1513299"/>
        <a:ext cx="4775200" cy="1748600"/>
      </dsp:txXfrm>
    </dsp:sp>
    <dsp:sp modelId="{E1AC9D83-592A-4659-AD6F-ABDA11F31D69}">
      <dsp:nvSpPr>
        <dsp:cNvPr id="0" name=""/>
        <dsp:cNvSpPr/>
      </dsp:nvSpPr>
      <dsp:spPr>
        <a:xfrm rot="16200000">
          <a:off x="368227" y="1513299"/>
          <a:ext cx="4775200" cy="1748600"/>
        </a:xfrm>
        <a:prstGeom prst="flowChartManualOperation">
          <a:avLst/>
        </a:prstGeom>
        <a:solidFill>
          <a:schemeClr val="accent5">
            <a:hueOff val="-2400000"/>
            <a:satOff val="26173"/>
            <a:lumOff val="-16994"/>
            <a:alphaOff val="0"/>
          </a:schemeClr>
        </a:solidFill>
        <a:ln w="25400" cap="flat" cmpd="sng" algn="ctr">
          <a:solidFill>
            <a:schemeClr val="lt1">
              <a:hueOff val="0"/>
              <a:satOff val="0"/>
              <a:lumOff val="0"/>
              <a:alphaOff val="0"/>
            </a:schemeClr>
          </a:solidFill>
          <a:prstDash val="solid"/>
        </a:ln>
        <a:effectLst/>
        <a:scene3d>
          <a:camera prst="perspectiveLeft"/>
          <a:lightRig rig="soft" dir="t">
            <a:rot lat="0" lon="0" rev="0"/>
          </a:lightRig>
        </a:scene3d>
        <a:sp3d prstMaterial="translucentPowder">
          <a:bevelT w="2032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133350" tIns="0" rIns="136349" bIns="0" numCol="1" spcCol="1270" anchor="ctr" anchorCtr="0">
          <a:noAutofit/>
        </a:bodyPr>
        <a:lstStyle/>
        <a:p>
          <a:pPr lvl="0" algn="ctr" defTabSz="933450">
            <a:lnSpc>
              <a:spcPct val="90000"/>
            </a:lnSpc>
            <a:spcBef>
              <a:spcPct val="0"/>
            </a:spcBef>
            <a:spcAft>
              <a:spcPct val="35000"/>
            </a:spcAft>
          </a:pPr>
          <a:r>
            <a:rPr lang="en-US" sz="2100" b="1" kern="1200" dirty="0" smtClean="0">
              <a:solidFill>
                <a:srgbClr val="000000"/>
              </a:solidFill>
              <a:latin typeface="Arial" pitchFamily="34" charset="0"/>
              <a:ea typeface="Times New Roman"/>
              <a:cs typeface="Arial" pitchFamily="34" charset="0"/>
            </a:rPr>
            <a:t>MST VI</a:t>
          </a:r>
        </a:p>
        <a:p>
          <a:pPr lvl="0" algn="ctr" defTabSz="933450">
            <a:lnSpc>
              <a:spcPct val="90000"/>
            </a:lnSpc>
            <a:spcBef>
              <a:spcPct val="0"/>
            </a:spcBef>
            <a:spcAft>
              <a:spcPct val="35000"/>
            </a:spcAft>
          </a:pPr>
          <a:r>
            <a:rPr lang="en-US" sz="2100" kern="1200" dirty="0" smtClean="0">
              <a:solidFill>
                <a:srgbClr val="000000"/>
              </a:solidFill>
              <a:latin typeface="Arial" pitchFamily="34" charset="0"/>
              <a:ea typeface="Times New Roman"/>
              <a:cs typeface="Arial" pitchFamily="34" charset="0"/>
            </a:rPr>
            <a:t>Two-week residential immersion scientific research course </a:t>
          </a:r>
        </a:p>
        <a:p>
          <a:pPr lvl="0" algn="ctr" defTabSz="933450">
            <a:lnSpc>
              <a:spcPct val="90000"/>
            </a:lnSpc>
            <a:spcBef>
              <a:spcPct val="0"/>
            </a:spcBef>
            <a:spcAft>
              <a:spcPct val="35000"/>
            </a:spcAft>
          </a:pPr>
          <a:r>
            <a:rPr lang="en-US" sz="2100" kern="1200" dirty="0" smtClean="0">
              <a:solidFill>
                <a:srgbClr val="000000"/>
              </a:solidFill>
              <a:latin typeface="Arial" pitchFamily="34" charset="0"/>
              <a:ea typeface="Times New Roman"/>
              <a:cs typeface="Arial" pitchFamily="34" charset="0"/>
            </a:rPr>
            <a:t>(70 hours)</a:t>
          </a:r>
          <a:endParaRPr lang="es-PR" sz="2100" kern="1200" dirty="0"/>
        </a:p>
      </dsp:txBody>
      <dsp:txXfrm rot="16200000">
        <a:off x="368227" y="1513299"/>
        <a:ext cx="4775200" cy="1748600"/>
      </dsp:txXfrm>
    </dsp:sp>
    <dsp:sp modelId="{B27D3312-CA73-409E-BFDE-958FBC59F4CF}">
      <dsp:nvSpPr>
        <dsp:cNvPr id="0" name=""/>
        <dsp:cNvSpPr/>
      </dsp:nvSpPr>
      <dsp:spPr>
        <a:xfrm rot="16200000">
          <a:off x="2247972" y="1513299"/>
          <a:ext cx="4775200" cy="1748600"/>
        </a:xfrm>
        <a:prstGeom prst="flowChartManualOperation">
          <a:avLst/>
        </a:prstGeom>
        <a:solidFill>
          <a:schemeClr val="accent5">
            <a:hueOff val="-4800000"/>
            <a:satOff val="52346"/>
            <a:lumOff val="-33987"/>
            <a:alphaOff val="0"/>
          </a:schemeClr>
        </a:solidFill>
        <a:ln w="25400" cap="flat" cmpd="sng" algn="ctr">
          <a:solidFill>
            <a:schemeClr val="lt1">
              <a:hueOff val="0"/>
              <a:satOff val="0"/>
              <a:lumOff val="0"/>
              <a:alphaOff val="0"/>
            </a:schemeClr>
          </a:solidFill>
          <a:prstDash val="solid"/>
        </a:ln>
        <a:effectLst/>
        <a:scene3d>
          <a:camera prst="perspectiveLeft"/>
          <a:lightRig rig="soft" dir="t">
            <a:rot lat="0" lon="0" rev="0"/>
          </a:lightRig>
        </a:scene3d>
      </dsp:spPr>
      <dsp:style>
        <a:lnRef idx="2">
          <a:scrgbClr r="0" g="0" b="0"/>
        </a:lnRef>
        <a:fillRef idx="1">
          <a:scrgbClr r="0" g="0" b="0"/>
        </a:fillRef>
        <a:effectRef idx="0">
          <a:scrgbClr r="0" g="0" b="0"/>
        </a:effectRef>
        <a:fontRef idx="minor">
          <a:schemeClr val="lt1"/>
        </a:fontRef>
      </dsp:style>
      <dsp:txBody>
        <a:bodyPr spcFirstLastPara="0" vert="horz" wrap="square" lIns="133350" tIns="0" rIns="133350" bIns="0" numCol="1" spcCol="1270" anchor="ctr" anchorCtr="0">
          <a:noAutofit/>
        </a:bodyPr>
        <a:lstStyle/>
        <a:p>
          <a:pPr lvl="0" algn="ctr" defTabSz="933450">
            <a:lnSpc>
              <a:spcPct val="90000"/>
            </a:lnSpc>
            <a:spcBef>
              <a:spcPct val="0"/>
            </a:spcBef>
            <a:spcAft>
              <a:spcPct val="35000"/>
            </a:spcAft>
          </a:pPr>
          <a:r>
            <a:rPr lang="en-US" sz="2100" b="1" kern="1200" dirty="0" smtClean="0">
              <a:solidFill>
                <a:srgbClr val="000000"/>
              </a:solidFill>
              <a:latin typeface="Arial" pitchFamily="34" charset="0"/>
              <a:ea typeface="Times New Roman"/>
              <a:cs typeface="Arial" pitchFamily="34" charset="0"/>
            </a:rPr>
            <a:t>MST VII</a:t>
          </a:r>
        </a:p>
        <a:p>
          <a:pPr lvl="0" algn="ctr" defTabSz="933450">
            <a:lnSpc>
              <a:spcPct val="90000"/>
            </a:lnSpc>
            <a:spcBef>
              <a:spcPct val="0"/>
            </a:spcBef>
            <a:spcAft>
              <a:spcPct val="35000"/>
            </a:spcAft>
          </a:pPr>
          <a:r>
            <a:rPr lang="en-US" sz="2400" b="1" kern="1200" dirty="0" smtClean="0">
              <a:solidFill>
                <a:srgbClr val="000000"/>
              </a:solidFill>
              <a:latin typeface="Arial" pitchFamily="34" charset="0"/>
              <a:ea typeface="Times New Roman"/>
              <a:cs typeface="Arial" pitchFamily="34" charset="0"/>
            </a:rPr>
            <a:t>Action research focused on special needs students </a:t>
          </a:r>
        </a:p>
        <a:p>
          <a:pPr lvl="0" algn="ctr" defTabSz="933450">
            <a:lnSpc>
              <a:spcPct val="90000"/>
            </a:lnSpc>
            <a:spcBef>
              <a:spcPct val="0"/>
            </a:spcBef>
            <a:spcAft>
              <a:spcPct val="35000"/>
            </a:spcAft>
          </a:pPr>
          <a:r>
            <a:rPr lang="en-US" sz="2400" b="1" kern="1200" dirty="0" smtClean="0">
              <a:solidFill>
                <a:srgbClr val="000000"/>
              </a:solidFill>
              <a:latin typeface="Arial" pitchFamily="34" charset="0"/>
              <a:ea typeface="Times New Roman"/>
              <a:cs typeface="Arial" pitchFamily="34" charset="0"/>
            </a:rPr>
            <a:t>(60 hours)</a:t>
          </a:r>
          <a:endParaRPr lang="es-PR" sz="2400" b="1" kern="1200" dirty="0"/>
        </a:p>
      </dsp:txBody>
      <dsp:txXfrm rot="16200000">
        <a:off x="2247972" y="1513299"/>
        <a:ext cx="4775200" cy="1748600"/>
      </dsp:txXfrm>
    </dsp:sp>
    <dsp:sp modelId="{5FEC1B16-501B-48B3-9158-F0E017A878B3}">
      <dsp:nvSpPr>
        <dsp:cNvPr id="0" name=""/>
        <dsp:cNvSpPr/>
      </dsp:nvSpPr>
      <dsp:spPr>
        <a:xfrm rot="16200000">
          <a:off x="4127717" y="1513299"/>
          <a:ext cx="4775200" cy="1748600"/>
        </a:xfrm>
        <a:prstGeom prst="flowChartManualOperation">
          <a:avLst/>
        </a:prstGeom>
        <a:solidFill>
          <a:schemeClr val="accent5">
            <a:hueOff val="-7200000"/>
            <a:satOff val="78519"/>
            <a:lumOff val="-50981"/>
            <a:alphaOff val="0"/>
          </a:schemeClr>
        </a:solidFill>
        <a:ln w="25400" cap="flat" cmpd="sng" algn="ctr">
          <a:solidFill>
            <a:schemeClr val="lt1">
              <a:hueOff val="0"/>
              <a:satOff val="0"/>
              <a:lumOff val="0"/>
              <a:alphaOff val="0"/>
            </a:schemeClr>
          </a:solidFill>
          <a:prstDash val="solid"/>
        </a:ln>
        <a:effectLst/>
        <a:scene3d>
          <a:camera prst="perspectiveLeft"/>
          <a:lightRig rig="soft" dir="t">
            <a:rot lat="0" lon="0" rev="0"/>
          </a:lightRig>
        </a:scene3d>
        <a:sp3d prstMaterial="translucentPowder">
          <a:bevelT w="2032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133350" tIns="0" rIns="136349" bIns="0" numCol="1" spcCol="1270" anchor="ctr" anchorCtr="0">
          <a:noAutofit/>
        </a:bodyPr>
        <a:lstStyle/>
        <a:p>
          <a:pPr lvl="0" algn="ctr" defTabSz="933450">
            <a:lnSpc>
              <a:spcPct val="90000"/>
            </a:lnSpc>
            <a:spcBef>
              <a:spcPct val="0"/>
            </a:spcBef>
            <a:spcAft>
              <a:spcPct val="35000"/>
            </a:spcAft>
          </a:pPr>
          <a:r>
            <a:rPr lang="es-PR" sz="2100" b="1" kern="1200" dirty="0" smtClean="0">
              <a:latin typeface="Arial" pitchFamily="34" charset="0"/>
              <a:cs typeface="Arial" pitchFamily="34" charset="0"/>
            </a:rPr>
            <a:t>MST VIII</a:t>
          </a:r>
        </a:p>
        <a:p>
          <a:pPr lvl="0" algn="ctr" defTabSz="933450">
            <a:lnSpc>
              <a:spcPct val="90000"/>
            </a:lnSpc>
            <a:spcBef>
              <a:spcPct val="0"/>
            </a:spcBef>
            <a:spcAft>
              <a:spcPct val="35000"/>
            </a:spcAft>
          </a:pPr>
          <a:r>
            <a:rPr lang="es-PR" sz="2100" kern="1200" dirty="0" smtClean="0">
              <a:latin typeface="Arial" pitchFamily="34" charset="0"/>
              <a:cs typeface="Arial" pitchFamily="34" charset="0"/>
            </a:rPr>
            <a:t>Portfolio </a:t>
          </a:r>
          <a:r>
            <a:rPr lang="es-PR" sz="2100" kern="1200" dirty="0" err="1" smtClean="0">
              <a:latin typeface="Arial" pitchFamily="34" charset="0"/>
              <a:cs typeface="Arial" pitchFamily="34" charset="0"/>
            </a:rPr>
            <a:t>presentation</a:t>
          </a:r>
          <a:r>
            <a:rPr lang="es-PR" sz="2100" kern="1200" dirty="0" smtClean="0">
              <a:latin typeface="Arial" pitchFamily="34" charset="0"/>
              <a:cs typeface="Arial" pitchFamily="34" charset="0"/>
            </a:rPr>
            <a:t> </a:t>
          </a:r>
          <a:r>
            <a:rPr lang="es-PR" sz="2100" kern="1200" dirty="0" err="1" smtClean="0">
              <a:latin typeface="Arial" pitchFamily="34" charset="0"/>
              <a:cs typeface="Arial" pitchFamily="34" charset="0"/>
            </a:rPr>
            <a:t>Cooperating</a:t>
          </a:r>
          <a:r>
            <a:rPr lang="es-PR" sz="2100" kern="1200" dirty="0" smtClean="0">
              <a:latin typeface="Arial" pitchFamily="34" charset="0"/>
              <a:cs typeface="Arial" pitchFamily="34" charset="0"/>
            </a:rPr>
            <a:t> </a:t>
          </a:r>
          <a:r>
            <a:rPr lang="es-PR" sz="2100" kern="1200" dirty="0" err="1" smtClean="0">
              <a:latin typeface="Arial" pitchFamily="34" charset="0"/>
              <a:cs typeface="Arial" pitchFamily="34" charset="0"/>
            </a:rPr>
            <a:t>teacher</a:t>
          </a:r>
          <a:r>
            <a:rPr lang="es-PR" sz="2100" kern="1200" dirty="0" smtClean="0">
              <a:latin typeface="Arial" pitchFamily="34" charset="0"/>
              <a:cs typeface="Arial" pitchFamily="34" charset="0"/>
            </a:rPr>
            <a:t>  </a:t>
          </a:r>
          <a:r>
            <a:rPr lang="es-PR" sz="2100" kern="1200" dirty="0" err="1" smtClean="0">
              <a:latin typeface="Arial" pitchFamily="34" charset="0"/>
              <a:cs typeface="Arial" pitchFamily="34" charset="0"/>
            </a:rPr>
            <a:t>course</a:t>
          </a:r>
          <a:endParaRPr lang="es-PR" sz="2100" kern="1200" dirty="0" smtClean="0">
            <a:latin typeface="Arial" pitchFamily="34" charset="0"/>
            <a:cs typeface="Arial" pitchFamily="34" charset="0"/>
          </a:endParaRPr>
        </a:p>
        <a:p>
          <a:pPr lvl="0" algn="ctr" defTabSz="933450">
            <a:lnSpc>
              <a:spcPct val="90000"/>
            </a:lnSpc>
            <a:spcBef>
              <a:spcPct val="0"/>
            </a:spcBef>
            <a:spcAft>
              <a:spcPct val="35000"/>
            </a:spcAft>
          </a:pPr>
          <a:r>
            <a:rPr lang="es-PR" sz="2100" kern="1200" dirty="0" smtClean="0">
              <a:latin typeface="Arial" pitchFamily="34" charset="0"/>
              <a:cs typeface="Arial" pitchFamily="34" charset="0"/>
            </a:rPr>
            <a:t>(60 </a:t>
          </a:r>
          <a:r>
            <a:rPr lang="es-PR" sz="2100" kern="1200" dirty="0" err="1" smtClean="0">
              <a:latin typeface="Arial" pitchFamily="34" charset="0"/>
              <a:cs typeface="Arial" pitchFamily="34" charset="0"/>
            </a:rPr>
            <a:t>hours</a:t>
          </a:r>
          <a:r>
            <a:rPr lang="es-PR" sz="2100" kern="1200" dirty="0" smtClean="0">
              <a:latin typeface="Arial" pitchFamily="34" charset="0"/>
              <a:cs typeface="Arial" pitchFamily="34" charset="0"/>
            </a:rPr>
            <a:t>)</a:t>
          </a:r>
          <a:endParaRPr lang="es-PR" sz="2100" kern="1200" dirty="0"/>
        </a:p>
      </dsp:txBody>
      <dsp:txXfrm rot="16200000">
        <a:off x="4127717" y="1513299"/>
        <a:ext cx="4775200" cy="174860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image" Target="../media/image69.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 Id="rId4" Type="http://schemas.openxmlformats.org/officeDocument/2006/relationships/image" Target="../media/image74.png"/></Relationships>
</file>

<file path=ppt/drawings/drawing1.xml><?xml version="1.0" encoding="utf-8"?>
<c:userShapes xmlns:c="http://schemas.openxmlformats.org/drawingml/2006/chart">
  <cdr:relSizeAnchor xmlns:cdr="http://schemas.openxmlformats.org/drawingml/2006/chartDrawing">
    <cdr:from>
      <cdr:x>0.33621</cdr:x>
      <cdr:y>0.93732</cdr:y>
    </cdr:from>
    <cdr:to>
      <cdr:x>0.5673</cdr:x>
      <cdr:y>1</cdr:y>
    </cdr:to>
    <cdr:sp macro="" textlink="">
      <cdr:nvSpPr>
        <cdr:cNvPr id="2" name="TextBox 1"/>
        <cdr:cNvSpPr txBox="1"/>
      </cdr:nvSpPr>
      <cdr:spPr>
        <a:xfrm xmlns:a="http://schemas.openxmlformats.org/drawingml/2006/main">
          <a:off x="2971800" y="6216915"/>
          <a:ext cx="2042651" cy="3677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solidFill>
                <a:srgbClr val="FFC000"/>
              </a:solidFill>
              <a:latin typeface="Arial" pitchFamily="34" charset="0"/>
              <a:cs typeface="Arial" pitchFamily="34" charset="0"/>
            </a:rPr>
            <a:t>Participants</a:t>
          </a:r>
        </a:p>
      </cdr:txBody>
    </cdr:sp>
  </cdr:relSizeAnchor>
  <cdr:relSizeAnchor xmlns:cdr="http://schemas.openxmlformats.org/drawingml/2006/chartDrawing">
    <cdr:from>
      <cdr:x>0.02613</cdr:x>
      <cdr:y>0.26211</cdr:y>
    </cdr:from>
    <cdr:to>
      <cdr:x>0.05199</cdr:x>
      <cdr:y>0.64387</cdr:y>
    </cdr:to>
    <cdr:sp macro="" textlink="">
      <cdr:nvSpPr>
        <cdr:cNvPr id="3" name="TextBox 2"/>
        <cdr:cNvSpPr txBox="1"/>
      </cdr:nvSpPr>
      <cdr:spPr>
        <a:xfrm xmlns:a="http://schemas.openxmlformats.org/drawingml/2006/main">
          <a:off x="180975" y="876301"/>
          <a:ext cx="179069" cy="12763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0.00963</cdr:x>
      <cdr:y>0.35043</cdr:y>
    </cdr:from>
    <cdr:to>
      <cdr:x>0.04402</cdr:x>
      <cdr:y>0.56553</cdr:y>
    </cdr:to>
    <cdr:sp macro="" textlink="">
      <cdr:nvSpPr>
        <cdr:cNvPr id="4" name="TextBox 3"/>
        <cdr:cNvSpPr txBox="1"/>
      </cdr:nvSpPr>
      <cdr:spPr>
        <a:xfrm xmlns:a="http://schemas.openxmlformats.org/drawingml/2006/main" rot="16200000">
          <a:off x="-173827" y="1412084"/>
          <a:ext cx="719135" cy="2381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solidFill>
                <a:srgbClr val="FFC000"/>
              </a:solidFill>
              <a:latin typeface="Arial" pitchFamily="34" charset="0"/>
              <a:cs typeface="Arial" pitchFamily="34" charset="0"/>
            </a:rPr>
            <a:t>Score</a:t>
          </a:r>
        </a:p>
      </cdr:txBody>
    </cdr:sp>
  </cdr:relSizeAnchor>
</c:userShapes>
</file>

<file path=ppt/drawings/drawing2.xml><?xml version="1.0" encoding="utf-8"?>
<c:userShapes xmlns:c="http://schemas.openxmlformats.org/drawingml/2006/chart">
  <cdr:relSizeAnchor xmlns:cdr="http://schemas.openxmlformats.org/drawingml/2006/chartDrawing">
    <cdr:from>
      <cdr:x>0.04386</cdr:x>
      <cdr:y>0.375</cdr:y>
    </cdr:from>
    <cdr:to>
      <cdr:x>0.09206</cdr:x>
      <cdr:y>0.58928</cdr:y>
    </cdr:to>
    <cdr:sp macro="" textlink="">
      <cdr:nvSpPr>
        <cdr:cNvPr id="2" name="TextBox 1"/>
        <cdr:cNvSpPr txBox="1"/>
      </cdr:nvSpPr>
      <cdr:spPr>
        <a:xfrm xmlns:a="http://schemas.openxmlformats.org/drawingml/2006/main" rot="16200000">
          <a:off x="-62774" y="2729774"/>
          <a:ext cx="1306251" cy="41870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solidFill>
                <a:srgbClr val="FFC000"/>
              </a:solidFill>
              <a:latin typeface="Arial" pitchFamily="34" charset="0"/>
              <a:cs typeface="Arial" pitchFamily="34" charset="0"/>
            </a:rPr>
            <a:t>Score</a:t>
          </a:r>
        </a:p>
      </cdr:txBody>
    </cdr:sp>
  </cdr:relSizeAnchor>
  <cdr:relSizeAnchor xmlns:cdr="http://schemas.openxmlformats.org/drawingml/2006/chartDrawing">
    <cdr:from>
      <cdr:x>0.36377</cdr:x>
      <cdr:y>0.91143</cdr:y>
    </cdr:from>
    <cdr:to>
      <cdr:x>0.58143</cdr:x>
      <cdr:y>0.98571</cdr:y>
    </cdr:to>
    <cdr:sp macro="" textlink="">
      <cdr:nvSpPr>
        <cdr:cNvPr id="3" name="TextBox 2"/>
        <cdr:cNvSpPr txBox="1"/>
      </cdr:nvSpPr>
      <cdr:spPr>
        <a:xfrm xmlns:a="http://schemas.openxmlformats.org/drawingml/2006/main">
          <a:off x="2276475" y="3038475"/>
          <a:ext cx="1362075"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0.35088</cdr:x>
      <cdr:y>0.90858</cdr:y>
    </cdr:from>
    <cdr:to>
      <cdr:x>0.58891</cdr:x>
      <cdr:y>1</cdr:y>
    </cdr:to>
    <cdr:sp macro="" textlink="">
      <cdr:nvSpPr>
        <cdr:cNvPr id="4" name="TextBox 3"/>
        <cdr:cNvSpPr txBox="1"/>
      </cdr:nvSpPr>
      <cdr:spPr>
        <a:xfrm xmlns:a="http://schemas.openxmlformats.org/drawingml/2006/main">
          <a:off x="3048000" y="5562600"/>
          <a:ext cx="2067719" cy="5572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solidFill>
                <a:srgbClr val="FFC000"/>
              </a:solidFill>
              <a:latin typeface="Arial" pitchFamily="34" charset="0"/>
              <a:cs typeface="Arial" pitchFamily="34" charset="0"/>
            </a:rPr>
            <a:t>Participants</a:t>
          </a:r>
        </a:p>
      </cdr:txBody>
    </cdr:sp>
  </cdr:relSizeAnchor>
</c:userShapes>
</file>

<file path=ppt/drawings/drawing3.xml><?xml version="1.0" encoding="utf-8"?>
<c:userShapes xmlns:c="http://schemas.openxmlformats.org/drawingml/2006/chart">
  <cdr:relSizeAnchor xmlns:cdr="http://schemas.openxmlformats.org/drawingml/2006/chartDrawing">
    <cdr:from>
      <cdr:x>0.01239</cdr:x>
      <cdr:y>0.25745</cdr:y>
    </cdr:from>
    <cdr:to>
      <cdr:x>0.05904</cdr:x>
      <cdr:y>0.63002</cdr:y>
    </cdr:to>
    <cdr:sp macro="" textlink="">
      <cdr:nvSpPr>
        <cdr:cNvPr id="2" name="TextBox 1"/>
        <cdr:cNvSpPr txBox="1"/>
      </cdr:nvSpPr>
      <cdr:spPr>
        <a:xfrm xmlns:a="http://schemas.openxmlformats.org/drawingml/2006/main" rot="16200000">
          <a:off x="-543812" y="1698841"/>
          <a:ext cx="1554353"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smtClean="0">
              <a:solidFill>
                <a:srgbClr val="FFC000"/>
              </a:solidFill>
              <a:latin typeface="Arial" pitchFamily="34" charset="0"/>
              <a:cs typeface="Arial" pitchFamily="34" charset="0"/>
            </a:rPr>
            <a:t>Score</a:t>
          </a:r>
          <a:r>
            <a:rPr lang="en-US" sz="1600" b="1" baseline="0" dirty="0" smtClean="0">
              <a:solidFill>
                <a:srgbClr val="FFC000"/>
              </a:solidFill>
              <a:latin typeface="Arial" pitchFamily="34" charset="0"/>
              <a:cs typeface="Arial" pitchFamily="34" charset="0"/>
            </a:rPr>
            <a:t> average</a:t>
          </a:r>
          <a:endParaRPr lang="en-US" sz="1600" b="1" dirty="0">
            <a:solidFill>
              <a:srgbClr val="FFC000"/>
            </a:solidFill>
            <a:latin typeface="Arial" pitchFamily="34" charset="0"/>
            <a:cs typeface="Arial" pitchFamily="34" charset="0"/>
          </a:endParaRPr>
        </a:p>
      </cdr:txBody>
    </cdr:sp>
  </cdr:relSizeAnchor>
  <cdr:relSizeAnchor xmlns:cdr="http://schemas.openxmlformats.org/drawingml/2006/chartDrawing">
    <cdr:from>
      <cdr:x>0.22523</cdr:x>
      <cdr:y>0.92105</cdr:y>
    </cdr:from>
    <cdr:to>
      <cdr:x>0.68295</cdr:x>
      <cdr:y>0.98714</cdr:y>
    </cdr:to>
    <cdr:sp macro="" textlink="">
      <cdr:nvSpPr>
        <cdr:cNvPr id="3" name="TextBox 2"/>
        <cdr:cNvSpPr txBox="1"/>
      </cdr:nvSpPr>
      <cdr:spPr>
        <a:xfrm xmlns:a="http://schemas.openxmlformats.org/drawingml/2006/main">
          <a:off x="1905000" y="5334000"/>
          <a:ext cx="3871487" cy="3827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smtClean="0">
              <a:solidFill>
                <a:srgbClr val="FFC000"/>
              </a:solidFill>
              <a:latin typeface="Arial" pitchFamily="34" charset="0"/>
              <a:cs typeface="Arial" pitchFamily="34" charset="0"/>
            </a:rPr>
            <a:t>Characteristics </a:t>
          </a:r>
          <a:r>
            <a:rPr lang="en-US" sz="1600" b="1" dirty="0">
              <a:solidFill>
                <a:srgbClr val="FFC000"/>
              </a:solidFill>
              <a:latin typeface="Arial" pitchFamily="34" charset="0"/>
              <a:cs typeface="Arial" pitchFamily="34" charset="0"/>
            </a:rPr>
            <a:t>of living things</a:t>
          </a:r>
        </a:p>
      </cdr:txBody>
    </cdr:sp>
  </cdr:relSizeAnchor>
  <cdr:relSizeAnchor xmlns:cdr="http://schemas.openxmlformats.org/drawingml/2006/chartDrawing">
    <cdr:from>
      <cdr:x>0.13514</cdr:x>
      <cdr:y>0.59211</cdr:y>
    </cdr:from>
    <cdr:to>
      <cdr:x>0.1862</cdr:x>
      <cdr:y>0.7833</cdr:y>
    </cdr:to>
    <cdr:sp macro="" textlink="">
      <cdr:nvSpPr>
        <cdr:cNvPr id="4" name="TextBox 1"/>
        <cdr:cNvSpPr txBox="1"/>
      </cdr:nvSpPr>
      <cdr:spPr>
        <a:xfrm xmlns:a="http://schemas.openxmlformats.org/drawingml/2006/main" rot="16200000">
          <a:off x="805328" y="3766672"/>
          <a:ext cx="1107220" cy="43187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600" b="1" dirty="0">
              <a:solidFill>
                <a:srgbClr val="FFC000"/>
              </a:solidFill>
              <a:latin typeface="Arial" pitchFamily="34" charset="0"/>
              <a:cs typeface="Arial" pitchFamily="34" charset="0"/>
            </a:rPr>
            <a:t>Cells</a:t>
          </a:r>
        </a:p>
      </cdr:txBody>
    </cdr:sp>
  </cdr:relSizeAnchor>
  <cdr:relSizeAnchor xmlns:cdr="http://schemas.openxmlformats.org/drawingml/2006/chartDrawing">
    <cdr:from>
      <cdr:x>0.23423</cdr:x>
      <cdr:y>0.63158</cdr:y>
    </cdr:from>
    <cdr:to>
      <cdr:x>0.28298</cdr:x>
      <cdr:y>0.84974</cdr:y>
    </cdr:to>
    <cdr:sp macro="" textlink="">
      <cdr:nvSpPr>
        <cdr:cNvPr id="5" name="TextBox 1"/>
        <cdr:cNvSpPr txBox="1"/>
      </cdr:nvSpPr>
      <cdr:spPr>
        <a:xfrm xmlns:a="http://schemas.openxmlformats.org/drawingml/2006/main" rot="16200000">
          <a:off x="1555666" y="4083136"/>
          <a:ext cx="1263408" cy="41233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600" b="1" dirty="0">
              <a:solidFill>
                <a:srgbClr val="FFC000"/>
              </a:solidFill>
              <a:latin typeface="Arial" pitchFamily="34" charset="0"/>
              <a:cs typeface="Arial" pitchFamily="34" charset="0"/>
            </a:rPr>
            <a:t>Stimulus</a:t>
          </a:r>
        </a:p>
      </cdr:txBody>
    </cdr:sp>
  </cdr:relSizeAnchor>
  <cdr:relSizeAnchor xmlns:cdr="http://schemas.openxmlformats.org/drawingml/2006/chartDrawing">
    <cdr:from>
      <cdr:x>0.35135</cdr:x>
      <cdr:y>0.60526</cdr:y>
    </cdr:from>
    <cdr:to>
      <cdr:x>0.4001</cdr:x>
      <cdr:y>0.92286</cdr:y>
    </cdr:to>
    <cdr:sp macro="" textlink="">
      <cdr:nvSpPr>
        <cdr:cNvPr id="6" name="TextBox 1"/>
        <cdr:cNvSpPr txBox="1"/>
      </cdr:nvSpPr>
      <cdr:spPr>
        <a:xfrm xmlns:a="http://schemas.openxmlformats.org/drawingml/2006/main" rot="16200000">
          <a:off x="2258326" y="4218674"/>
          <a:ext cx="1839285" cy="41233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600" b="1" dirty="0">
              <a:solidFill>
                <a:srgbClr val="FFC000"/>
              </a:solidFill>
              <a:latin typeface="Arial" pitchFamily="34" charset="0"/>
              <a:cs typeface="Arial" pitchFamily="34" charset="0"/>
            </a:rPr>
            <a:t>Reproduction</a:t>
          </a:r>
        </a:p>
      </cdr:txBody>
    </cdr:sp>
  </cdr:relSizeAnchor>
  <cdr:relSizeAnchor xmlns:cdr="http://schemas.openxmlformats.org/drawingml/2006/chartDrawing">
    <cdr:from>
      <cdr:x>0.47748</cdr:x>
      <cdr:y>0.64474</cdr:y>
    </cdr:from>
    <cdr:to>
      <cdr:x>0.52499</cdr:x>
      <cdr:y>0.81379</cdr:y>
    </cdr:to>
    <cdr:sp macro="" textlink="">
      <cdr:nvSpPr>
        <cdr:cNvPr id="7" name="TextBox 1"/>
        <cdr:cNvSpPr txBox="1"/>
      </cdr:nvSpPr>
      <cdr:spPr>
        <a:xfrm xmlns:a="http://schemas.openxmlformats.org/drawingml/2006/main" rot="16200000">
          <a:off x="3750024" y="4022376"/>
          <a:ext cx="979002" cy="4018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600" b="1" dirty="0">
              <a:solidFill>
                <a:srgbClr val="FFC000"/>
              </a:solidFill>
              <a:latin typeface="Arial" pitchFamily="34" charset="0"/>
              <a:cs typeface="Arial" pitchFamily="34" charset="0"/>
            </a:rPr>
            <a:t>Growth</a:t>
          </a:r>
        </a:p>
      </cdr:txBody>
    </cdr:sp>
  </cdr:relSizeAnchor>
  <cdr:relSizeAnchor xmlns:cdr="http://schemas.openxmlformats.org/drawingml/2006/chartDrawing">
    <cdr:from>
      <cdr:x>0.58559</cdr:x>
      <cdr:y>0.63158</cdr:y>
    </cdr:from>
    <cdr:to>
      <cdr:x>0.63743</cdr:x>
      <cdr:y>0.81453</cdr:y>
    </cdr:to>
    <cdr:sp macro="" textlink="">
      <cdr:nvSpPr>
        <cdr:cNvPr id="8" name="TextBox 1"/>
        <cdr:cNvSpPr txBox="1"/>
      </cdr:nvSpPr>
      <cdr:spPr>
        <a:xfrm xmlns:a="http://schemas.openxmlformats.org/drawingml/2006/main" rot="16200000">
          <a:off x="4642487" y="3968113"/>
          <a:ext cx="1059500" cy="43847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600" b="1" dirty="0">
              <a:solidFill>
                <a:srgbClr val="FFC000"/>
              </a:solidFill>
              <a:latin typeface="Arial" pitchFamily="34" charset="0"/>
              <a:cs typeface="Arial" pitchFamily="34" charset="0"/>
            </a:rPr>
            <a:t>Energy</a:t>
          </a:r>
        </a:p>
      </cdr:txBody>
    </cdr:sp>
  </cdr:relSizeAnchor>
  <cdr:relSizeAnchor xmlns:cdr="http://schemas.openxmlformats.org/drawingml/2006/chartDrawing">
    <cdr:from>
      <cdr:x>0.68468</cdr:x>
      <cdr:y>0.61842</cdr:y>
    </cdr:from>
    <cdr:to>
      <cdr:x>0.73438</cdr:x>
      <cdr:y>0.76559</cdr:y>
    </cdr:to>
    <cdr:sp macro="" textlink="">
      <cdr:nvSpPr>
        <cdr:cNvPr id="9" name="TextBox 1"/>
        <cdr:cNvSpPr txBox="1"/>
      </cdr:nvSpPr>
      <cdr:spPr>
        <a:xfrm xmlns:a="http://schemas.openxmlformats.org/drawingml/2006/main" rot="16200000">
          <a:off x="5575241" y="3797359"/>
          <a:ext cx="852291" cy="42037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600" b="1" dirty="0">
              <a:solidFill>
                <a:srgbClr val="FFC000"/>
              </a:solidFill>
            </a:rPr>
            <a:t>DNA</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51895B-004D-458A-82FB-E3FD06FF8F97}" type="datetimeFigureOut">
              <a:rPr lang="es-PR" smtClean="0"/>
              <a:pPr/>
              <a:t>21/03/2012</a:t>
            </a:fld>
            <a:endParaRPr lang="es-P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2A27A0-D3F9-42CE-83F3-F58389BEC3D5}" type="slidenum">
              <a:rPr lang="es-PR" smtClean="0"/>
              <a:pPr/>
              <a:t>‹#›</a:t>
            </a:fld>
            <a:endParaRPr lang="es-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AC6EF950-DC17-44B9-8CF4-33F823B0B7DE}" type="slidenum">
              <a:rPr lang="en-US" smtClean="0"/>
              <a:pPr/>
              <a:t>1</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s-P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F57488E-0598-44F3-840D-218E9EA44183}" type="slidenum">
              <a:rPr lang="en-US" smtClean="0"/>
              <a:pPr/>
              <a:t>17</a:t>
            </a:fld>
            <a:endParaRPr 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s-P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Añadir</a:t>
            </a:r>
            <a:r>
              <a:rPr lang="en-US" dirty="0" smtClean="0"/>
              <a:t> </a:t>
            </a:r>
            <a:r>
              <a:rPr lang="en-US" dirty="0" err="1" smtClean="0"/>
              <a:t>fotos</a:t>
            </a:r>
            <a:r>
              <a:rPr lang="en-US" dirty="0" smtClean="0"/>
              <a:t>… </a:t>
            </a:r>
            <a:r>
              <a:rPr lang="en-US" dirty="0" err="1" smtClean="0"/>
              <a:t>Crame</a:t>
            </a:r>
            <a:r>
              <a:rPr lang="en-US" dirty="0" smtClean="0"/>
              <a:t> </a:t>
            </a:r>
            <a:r>
              <a:rPr lang="en-US" dirty="0" err="1" smtClean="0"/>
              <a:t>enviará</a:t>
            </a:r>
            <a:r>
              <a:rPr lang="en-US" dirty="0" smtClean="0"/>
              <a:t> </a:t>
            </a:r>
            <a:r>
              <a:rPr lang="en-US" dirty="0" err="1" smtClean="0"/>
              <a:t>luego</a:t>
            </a:r>
            <a:endParaRPr lang="es-PR" dirty="0"/>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33125C01-D467-441A-97BE-3AC501D42FB1}" type="slidenum">
              <a:rPr lang="en-US" smtClean="0"/>
              <a:pPr/>
              <a:t>21</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s-P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fld id="{D72A27A0-D3F9-42CE-83F3-F58389BEC3D5}" type="slidenum">
              <a:rPr lang="es-PR" smtClean="0"/>
              <a:pPr/>
              <a:t>25</a:t>
            </a:fld>
            <a:endParaRPr lang="es-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284D7CB-EFCE-407F-B8E3-64C06F4D3530}" type="slidenum">
              <a:rPr lang="en-US" smtClean="0"/>
              <a:pPr/>
              <a:t>27</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s-P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fld id="{DE1A32D0-067A-4E94-B9BA-848B8F9EB6E7}" type="slidenum">
              <a:rPr lang="es-PR" smtClean="0"/>
              <a:pPr/>
              <a:t>31</a:t>
            </a:fld>
            <a:endParaRPr lang="es-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A7E823D-8B45-47DB-A933-A3417A933D2D}" type="slidenum">
              <a:rPr lang="en-US" smtClean="0"/>
              <a:pPr/>
              <a:t>32</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s-P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A7E823D-8B45-47DB-A933-A3417A933D2D}" type="slidenum">
              <a:rPr lang="en-US" smtClean="0"/>
              <a:pPr/>
              <a:t>36</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s-P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37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38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39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40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41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42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43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44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45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BBD8FF21-11B5-415B-8ECE-BF9A60CBEC77}" type="slidenum">
              <a:rPr lang="en-US" smtClean="0"/>
              <a:pPr/>
              <a:t>7</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s-PR"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46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47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48</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49</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50</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51</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52</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53</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54</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55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BBD8FF21-11B5-415B-8ECE-BF9A60CBEC77}" type="slidenum">
              <a:rPr lang="en-US" smtClean="0"/>
              <a:pPr/>
              <a:t>9</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s-P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56</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57</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58</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59</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25FA54-001D-4EFF-9D59-17D81013A238}" type="slidenum">
              <a:rPr lang="en-US" smtClean="0"/>
              <a:pPr/>
              <a:t>60</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61</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62</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A7E823D-8B45-47DB-A933-A3417A933D2D}" type="slidenum">
              <a:rPr lang="en-US" smtClean="0"/>
              <a:pPr/>
              <a:t>63</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s-PR"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PR" smtClean="0"/>
          </a:p>
        </p:txBody>
      </p:sp>
      <p:sp>
        <p:nvSpPr>
          <p:cNvPr id="4" name="Slide Number Placeholder 3"/>
          <p:cNvSpPr>
            <a:spLocks noGrp="1"/>
          </p:cNvSpPr>
          <p:nvPr>
            <p:ph type="sldNum" sz="quarter" idx="5"/>
          </p:nvPr>
        </p:nvSpPr>
        <p:spPr/>
        <p:txBody>
          <a:bodyPr/>
          <a:lstStyle/>
          <a:p>
            <a:pPr>
              <a:defRPr/>
            </a:pPr>
            <a:fld id="{4B2C610E-4AF0-46AC-87FF-1DFC3BF8D2D2}" type="slidenum">
              <a:rPr lang="en-US" smtClean="0"/>
              <a:pPr>
                <a:defRPr/>
              </a:pPr>
              <a:t>64</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65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10</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Section 504 is a civil rights statute (a federal law) that states that schools cannot discriminate against children with disabilities. It says that schools must give </a:t>
            </a:r>
            <a:r>
              <a:rPr lang="en-US" i="1" smtClean="0"/>
              <a:t>eligible children with disabilities equal opportunity to participate in all academic and nonacademic services the school has to offer and give them accommodations based on their individual needs. </a:t>
            </a:r>
          </a:p>
          <a:p>
            <a:pPr eaLnBrk="1" hangingPunct="1">
              <a:spcBef>
                <a:spcPct val="0"/>
              </a:spcBef>
            </a:pPr>
            <a:endParaRPr lang="en-US" i="1" smtClean="0"/>
          </a:p>
          <a:p>
            <a:pPr eaLnBrk="1" hangingPunct="1">
              <a:spcBef>
                <a:spcPct val="0"/>
              </a:spcBef>
            </a:pPr>
            <a:r>
              <a:rPr lang="en-US" smtClean="0"/>
              <a:t>“A student is eligible for Section 504 if the child has a physical or mental condition that substantially limits a ‘major life activity like learning</a:t>
            </a:r>
          </a:p>
          <a:p>
            <a:pPr eaLnBrk="1" hangingPunct="1">
              <a:spcBef>
                <a:spcPct val="0"/>
              </a:spcBef>
            </a:pPr>
            <a:endParaRPr lang="en-US" smtClean="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52392D9-C4B3-4B57-8301-2C8A87D0F6AB}" type="slidenum">
              <a:rPr lang="en-US" smtClean="0"/>
              <a:pPr>
                <a:defRPr/>
              </a:pPr>
              <a:t>66</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eaLnBrk="1" fontAlgn="auto" hangingPunct="1">
              <a:spcBef>
                <a:spcPts val="0"/>
              </a:spcBef>
              <a:spcAft>
                <a:spcPts val="0"/>
              </a:spcAft>
              <a:defRPr/>
            </a:pPr>
            <a:r>
              <a:rPr lang="en-US" dirty="0" smtClean="0"/>
              <a:t>ADHD has three subtypes:1</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a:t>
            </a:r>
            <a:r>
              <a:rPr lang="en-US" sz="1600" dirty="0" smtClean="0"/>
              <a:t>Predominantly hyperactive-impulsive – </a:t>
            </a:r>
          </a:p>
          <a:p>
            <a:pPr lvl="1" eaLnBrk="1" fontAlgn="auto" hangingPunct="1">
              <a:spcBef>
                <a:spcPts val="0"/>
              </a:spcBef>
              <a:spcAft>
                <a:spcPts val="0"/>
              </a:spcAft>
              <a:defRPr/>
            </a:pPr>
            <a:r>
              <a:rPr lang="en-US" dirty="0" smtClean="0"/>
              <a:t>Fidget and squirm in their seats• Talk nonstop• Dash around, touching or playing with anything and everything in sight• Have trouble sitting still during dinner, school, and story time• Be constantly in motion• Have difficulty doing quiet tasks or activities. </a:t>
            </a:r>
          </a:p>
          <a:p>
            <a:pPr lvl="1" eaLnBrk="1" fontAlgn="auto" hangingPunct="1">
              <a:spcBef>
                <a:spcPts val="0"/>
              </a:spcBef>
              <a:spcAft>
                <a:spcPts val="0"/>
              </a:spcAft>
              <a:defRPr/>
            </a:pPr>
            <a:r>
              <a:rPr lang="en-US" dirty="0" smtClean="0"/>
              <a:t>Be very impatient• Blurt out inappropriate comments, show their emotions without restraint, and act without regard for consequences • Have difficulty waiting for things they want or waiting their turns in games• Often interrupt conversations or others’ activities. </a:t>
            </a:r>
          </a:p>
          <a:p>
            <a:pPr eaLnBrk="1" fontAlgn="auto" hangingPunct="1">
              <a:spcBef>
                <a:spcPts val="0"/>
              </a:spcBef>
              <a:spcAft>
                <a:spcPts val="0"/>
              </a:spcAft>
              <a:defRPr/>
            </a:pPr>
            <a:r>
              <a:rPr lang="en-US" sz="1600" dirty="0" smtClean="0"/>
              <a:t>Predominantly inattentive – </a:t>
            </a:r>
          </a:p>
          <a:p>
            <a:pPr lvl="1" eaLnBrk="1" fontAlgn="auto" hangingPunct="1">
              <a:spcBef>
                <a:spcPts val="0"/>
              </a:spcBef>
              <a:spcAft>
                <a:spcPts val="0"/>
              </a:spcAft>
              <a:defRPr/>
            </a:pPr>
            <a:r>
              <a:rPr lang="en-US" dirty="0" smtClean="0"/>
              <a:t>Be easily distracted, miss details, forget things, and frequently switch from one activity to another• Have difficulty focusing on one thing• Become bored with a task after only a few minutes, unless they are doing something enjoyable• Have difficulty focusing attention on organizing and completing a task or learning something new • Have trouble completing or turning in homework assignments, often losing things (e.g., pencils, toys, assignments) needed to complete tasks or activities• Not seem to listen when spoken to• Daydream, become easily confused, and move slowly• Have difficulty processing information as quickly and accurately as others• Struggle to follow instructions.</a:t>
            </a:r>
          </a:p>
          <a:p>
            <a:pPr eaLnBrk="1" fontAlgn="auto" hangingPunct="1">
              <a:spcBef>
                <a:spcPts val="0"/>
              </a:spcBef>
              <a:spcAft>
                <a:spcPts val="0"/>
              </a:spcAft>
              <a:defRPr/>
            </a:pPr>
            <a:r>
              <a:rPr lang="en-US" sz="1600" dirty="0" smtClean="0"/>
              <a:t>Combined hyperactive-impulsive and inattentive</a:t>
            </a:r>
          </a:p>
          <a:p>
            <a:pPr eaLnBrk="1" fontAlgn="auto" hangingPunct="1">
              <a:spcBef>
                <a:spcPts val="0"/>
              </a:spcBef>
              <a:spcAft>
                <a:spcPts val="0"/>
              </a:spcAft>
              <a:defRPr/>
            </a:pPr>
            <a:endParaRPr lang="en-US" sz="1600" dirty="0" smtClean="0"/>
          </a:p>
          <a:p>
            <a:pPr eaLnBrk="1" fontAlgn="auto" hangingPunct="1">
              <a:spcBef>
                <a:spcPts val="0"/>
              </a:spcBef>
              <a:spcAft>
                <a:spcPts val="0"/>
              </a:spcAft>
              <a:defRPr/>
            </a:pPr>
            <a:r>
              <a:rPr lang="en-US" sz="1600" b="1" dirty="0" smtClean="0"/>
              <a:t>If you noticed all mentioned symptoms interrupt the class and the learning process making difficult and in some cases impossible that the student realize an efficient work. </a:t>
            </a:r>
            <a:endParaRPr lang="en-US" b="1"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A7DEAA2-60AD-4504-80D0-8766CB67D8FF}" type="slidenum">
              <a:rPr lang="en-US" smtClean="0"/>
              <a:pPr>
                <a:defRPr/>
              </a:pPr>
              <a:t>67</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68</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a:p>
            <a:pPr eaLnBrk="1" hangingPunct="1">
              <a:spcBef>
                <a:spcPct val="0"/>
              </a:spcBef>
            </a:pPr>
            <a:r>
              <a:rPr lang="en-US" smtClean="0"/>
              <a:t>The question is why I decided to work with Student with ADD/ADHD condition. </a:t>
            </a:r>
          </a:p>
          <a:p>
            <a:pPr eaLnBrk="1" hangingPunct="1">
              <a:spcBef>
                <a:spcPct val="0"/>
              </a:spcBef>
            </a:pPr>
            <a:r>
              <a:rPr lang="en-US" smtClean="0"/>
              <a:t>The first reason is because I noticed in the population of my school an increment of students diagnosed with ADD/ADHD. The last year the school had 7 students in all population and this year we have 30 students diagnose with this disorder, that is an increment of 400%. When make an information search I found that this situation is not only in my school. </a:t>
            </a:r>
          </a:p>
          <a:p>
            <a:pPr eaLnBrk="1" hangingPunct="1">
              <a:spcBef>
                <a:spcPct val="0"/>
              </a:spcBef>
            </a:pPr>
            <a:endParaRPr lang="en-US" smtClean="0"/>
          </a:p>
          <a:p>
            <a:pPr eaLnBrk="1" hangingPunct="1">
              <a:spcBef>
                <a:spcPct val="0"/>
              </a:spcBef>
            </a:pPr>
            <a:r>
              <a:rPr lang="en-US" smtClean="0"/>
              <a:t>Over the past three decades in the United States, behavioral and learning disorders have emerged as major chronic conditions affecting the development of school-aged children and adolescents (1,2). Educators have reported a rise in the number of children with these disorders. </a:t>
            </a:r>
          </a:p>
          <a:p>
            <a:pPr eaLnBrk="1" hangingPunct="1">
              <a:spcBef>
                <a:spcPct val="0"/>
              </a:spcBef>
            </a:pPr>
            <a:r>
              <a:rPr lang="en-US" smtClean="0"/>
              <a:t>According to the CDC, between the years 1997 to 2006 there was a 3% increase in children diagnosed with ADD/ADHD. In 2007, the estimated prevalence of parent-reported ADHD (ever) among children aged 4--17 years was 9.5%, representing 5.4 million children. Other important factor is  an average annual increment of 4% of  childrens diagnosed with this condition between 12-17 years of age. </a:t>
            </a:r>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E62C60F-32B8-4851-9993-9D99B9D300B5}" type="slidenum">
              <a:rPr lang="en-US" smtClean="0"/>
              <a:pPr>
                <a:defRPr/>
              </a:pPr>
              <a:t>69</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second reason is that based on my experience students with this condition have difficulties to carry out efficient work on topics of high complexity that require know details and sequence of events, as cellular reproduction mitosis. Shown tests are the previous year students who were diagnosed with ADD/ADHD. Observe, some of these students were able to demonstrate, by drawing , only the first steps of the cell cycle, others, performed the first and last, forgetting the intermediate steps and others could not undertake the exercise.</a:t>
            </a:r>
          </a:p>
          <a:p>
            <a:pPr eaLnBrk="1" hangingPunct="1">
              <a:spcBef>
                <a:spcPct val="0"/>
              </a:spcBef>
            </a:pPr>
            <a:endParaRPr lang="en-US" smtClean="0"/>
          </a:p>
        </p:txBody>
      </p:sp>
      <p:sp>
        <p:nvSpPr>
          <p:cNvPr id="20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D96CCD3-0CC8-425A-80BE-3EE2A22EFC80}" type="slidenum">
              <a:rPr lang="en-US" smtClean="0"/>
              <a:pPr>
                <a:defRPr/>
              </a:pPr>
              <a:t>70</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With the purpose of increasing the academic achievement of the student, I prepare technological module using strategies that allow that the characteristics of these students do not affect them in their learning process. </a:t>
            </a:r>
          </a:p>
          <a:p>
            <a:r>
              <a:rPr lang="en-US" smtClean="0"/>
              <a:t>How this module could help these students?</a:t>
            </a:r>
          </a:p>
          <a:p>
            <a:r>
              <a:rPr lang="en-US" smtClean="0"/>
              <a:t>This module served as reinforcement, once was offered the subject in class, students visited the special education program and working with the module to reinforce what has been learned. </a:t>
            </a:r>
          </a:p>
          <a:p>
            <a:endParaRPr lang="en-US" smtClean="0"/>
          </a:p>
          <a:p>
            <a:r>
              <a:rPr lang="en-US" smtClean="0"/>
              <a:t>The unit was divided into shorts topics.</a:t>
            </a:r>
          </a:p>
          <a:p>
            <a:r>
              <a:rPr lang="en-US" smtClean="0"/>
              <a:t>The module is fully interactive allowing the student to repeat it as many times as necessary or forward if already know the concept.</a:t>
            </a:r>
          </a:p>
          <a:p>
            <a:r>
              <a:rPr lang="en-US" smtClean="0"/>
              <a:t>The module has many videos, the information is written and at the same time it is narrated, trying to student to focus on what is watching and listening.</a:t>
            </a:r>
          </a:p>
          <a:p>
            <a:r>
              <a:rPr lang="en-US" smtClean="0"/>
              <a:t>We are going to see a short video of the module</a:t>
            </a:r>
          </a:p>
          <a:p>
            <a:endParaRPr lang="en-US" smtClean="0"/>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D57E8B5-9BEB-4C1E-AC97-0F99F269F6F3}" type="slidenum">
              <a:rPr lang="en-US" smtClean="0"/>
              <a:pPr>
                <a:defRPr/>
              </a:pPr>
              <a:t>71</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FE097FDB-B01A-41B6-ABEA-AFA1720E823F}" type="slidenum">
              <a:rPr lang="en-US" smtClean="0"/>
              <a:pPr>
                <a:defRPr/>
              </a:pPr>
              <a:t>72</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FE097FDB-B01A-41B6-ABEA-AFA1720E823F}" type="slidenum">
              <a:rPr lang="en-US" smtClean="0"/>
              <a:pPr>
                <a:defRPr/>
              </a:pPr>
              <a:t>73</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PR" smtClean="0"/>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4AB80CF-1CA8-49AA-8791-3DF91A1952DD}" type="slidenum">
              <a:rPr lang="en-US" smtClean="0"/>
              <a:pPr>
                <a:defRPr/>
              </a:pPr>
              <a:t>74</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These graphs show a comparison between the research participants, other students with ADD/ADHD and the total population. Excellent represents 100% up to 90%, satisfactory represents 89 up to 70%, regular represents 69 up to 50% and poor represents 49% or less. In the pre test all the population is between regular and poor. In the post test 86% of the students participating in research conducted a satisfactory job, while students with the same condition that did not use the module 72% carry out a regular job. Show a better performance the students that used the module, even compared with the total population that remained the majority between satisfactory and regular work.</a:t>
            </a:r>
          </a:p>
          <a:p>
            <a:endParaRPr lang="en-US" smtClean="0"/>
          </a:p>
        </p:txBody>
      </p:sp>
      <p:sp>
        <p:nvSpPr>
          <p:cNvPr id="23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3F28B63-2C16-4675-96AC-DB9A9AAFEDF4}" type="slidenum">
              <a:rPr lang="en-US" smtClean="0"/>
              <a:pPr>
                <a:defRPr/>
              </a:pPr>
              <a:t>75</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11</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module had a quiz for each topic and students could run it many times as wished. The special education teachers annotated the score of each quiz in three times. Most of the time shows an increase in test scores as they repeated the quiz. The repetition allowed the student acknowledge mistakes, study again and fix it.</a:t>
            </a:r>
          </a:p>
          <a:p>
            <a:endParaRPr lang="en-US" smtClean="0"/>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40FC41F-2C75-4B55-A55C-EE6130DEEC9C}" type="slidenum">
              <a:rPr lang="en-US" smtClean="0"/>
              <a:pPr>
                <a:defRPr/>
              </a:pPr>
              <a:t>76</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Another methodology was the virtual lab in which students had to identify the phase in which the cell is found. In total the student had to classify 36 cells, the process being repetitive and allowing that the student denote particular characteristics in cells. Initially all accepted difficulty to identify the cells, but that as they passed through the repetition they understood as classifying them.</a:t>
            </a:r>
          </a:p>
          <a:p>
            <a:endParaRPr lang="en-US" smtClean="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5CD78F-830C-4D95-97C4-A1D21C98D7FB}" type="slidenum">
              <a:rPr lang="en-US" smtClean="0"/>
              <a:pPr>
                <a:defRPr/>
              </a:pPr>
              <a:t>77</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Most of the students succeed to establish relationship between phases and the events that occurred in the cell. They also completed the diagram, showing through drawing the majority of the events. Certain, some of them forgot several details, but compared to tests of the students of the previous year, they showed a significant improvement in the execution of the test. Students expressed feel more confident when taking the test.</a:t>
            </a:r>
          </a:p>
          <a:p>
            <a:endParaRPr lang="en-US"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DCD435B-D5CA-4C91-9FB6-934649938E4E}" type="slidenum">
              <a:rPr lang="en-US" smtClean="0"/>
              <a:pPr>
                <a:defRPr/>
              </a:pPr>
              <a:t>78</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PR" smtClean="0"/>
          </a:p>
        </p:txBody>
      </p:sp>
      <p:sp>
        <p:nvSpPr>
          <p:cNvPr id="4" name="Slide Number Placeholder 3"/>
          <p:cNvSpPr>
            <a:spLocks noGrp="1"/>
          </p:cNvSpPr>
          <p:nvPr>
            <p:ph type="sldNum" sz="quarter" idx="5"/>
          </p:nvPr>
        </p:nvSpPr>
        <p:spPr/>
        <p:txBody>
          <a:bodyPr/>
          <a:lstStyle/>
          <a:p>
            <a:pPr>
              <a:defRPr/>
            </a:pPr>
            <a:fld id="{0DBF4258-B97D-4E1F-9A70-740CB8870767}" type="slidenum">
              <a:rPr lang="en-US" smtClean="0"/>
              <a:pPr>
                <a:defRPr/>
              </a:pPr>
              <a:t>79</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PR" smtClean="0"/>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F2AF900-896B-4BD1-A159-A4BC5D09ACAC}" type="slidenum">
              <a:rPr lang="en-US" smtClean="0"/>
              <a:pPr>
                <a:defRPr/>
              </a:pPr>
              <a:t>80</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94C766C3-7DBB-4BF6-86C2-0271DE74C3B1}" type="slidenum">
              <a:rPr lang="en-US" smtClean="0"/>
              <a:pPr>
                <a:defRPr/>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2096A4B1-6C50-4D42-9732-3C6BC4D44311}" type="slidenum">
              <a:rPr lang="en-US" smtClean="0"/>
              <a:pPr/>
              <a:t>13</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s-PR"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657600" y="2514600"/>
            <a:ext cx="5410200" cy="1371600"/>
          </a:xfrm>
        </p:spPr>
        <p:txBody>
          <a:bodyPr/>
          <a:lstStyle>
            <a:lvl1pPr algn="r">
              <a:defRPr sz="4400"/>
            </a:lvl1pPr>
          </a:lstStyle>
          <a:p>
            <a:r>
              <a:rPr lang="es-PR"/>
              <a:t>Click to edit Master title style</a:t>
            </a:r>
          </a:p>
        </p:txBody>
      </p:sp>
      <p:sp>
        <p:nvSpPr>
          <p:cNvPr id="3075" name="Rectangle 3"/>
          <p:cNvSpPr>
            <a:spLocks noGrp="1" noChangeArrowheads="1"/>
          </p:cNvSpPr>
          <p:nvPr>
            <p:ph type="subTitle" idx="1"/>
          </p:nvPr>
        </p:nvSpPr>
        <p:spPr>
          <a:xfrm>
            <a:off x="2895600" y="4267200"/>
            <a:ext cx="6172200" cy="533400"/>
          </a:xfrm>
        </p:spPr>
        <p:txBody>
          <a:bodyPr/>
          <a:lstStyle>
            <a:lvl1pPr marL="0" indent="0" algn="r">
              <a:buFontTx/>
              <a:buNone/>
              <a:defRPr sz="2800"/>
            </a:lvl1pPr>
          </a:lstStyle>
          <a:p>
            <a:r>
              <a:rPr lang="es-PR"/>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C915591-5D31-45BB-8FBC-AD1694F6693C}" type="slidenum">
              <a:rPr lang="es-PR"/>
              <a:pPr>
                <a:defRPr/>
              </a:pPr>
              <a:t>‹#›</a:t>
            </a:fld>
            <a:endParaRPr lang="es-PR"/>
          </a:p>
        </p:txBody>
      </p:sp>
    </p:spTree>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983FB0-270D-4B80-B350-FD7709BD642A}" type="slidenum">
              <a:rPr lang="es-PR"/>
              <a:pPr>
                <a:defRPr/>
              </a:pPr>
              <a:t>‹#›</a:t>
            </a:fld>
            <a:endParaRPr lang="es-PR"/>
          </a:p>
        </p:txBody>
      </p:sp>
    </p:spTree>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0"/>
            <a:ext cx="192405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0"/>
            <a:ext cx="561975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FFBC3A-92A3-4836-B570-8BB996BB6D61}" type="slidenum">
              <a:rPr lang="es-PR"/>
              <a:pPr>
                <a:defRPr/>
              </a:pPr>
              <a:t>‹#›</a:t>
            </a:fld>
            <a:endParaRPr lang="es-PR"/>
          </a:p>
        </p:txBody>
      </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DA5808-A966-4A97-8E7E-1651E995A228}" type="slidenum">
              <a:rPr lang="es-PR"/>
              <a:pPr>
                <a:defRPr/>
              </a:pPr>
              <a:t>‹#›</a:t>
            </a:fld>
            <a:endParaRPr lang="es-PR"/>
          </a:p>
        </p:txBody>
      </p:sp>
    </p:spTree>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82ECF3-352A-482B-AF61-6E80ED5EBE49}" type="slidenum">
              <a:rPr lang="es-PR"/>
              <a:pPr>
                <a:defRPr/>
              </a:pPr>
              <a:t>‹#›</a:t>
            </a:fld>
            <a:endParaRPr lang="es-PR"/>
          </a:p>
        </p:txBody>
      </p:sp>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7800" y="838200"/>
            <a:ext cx="37719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72100" y="838200"/>
            <a:ext cx="37719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B55E04-B952-40F2-B331-157607E1328B}" type="slidenum">
              <a:rPr lang="es-PR"/>
              <a:pPr>
                <a:defRPr/>
              </a:pPr>
              <a:t>‹#›</a:t>
            </a:fld>
            <a:endParaRPr lang="es-PR"/>
          </a:p>
        </p:txBody>
      </p:sp>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A1D826-64BC-4FB4-8580-D13D6B4B2C37}" type="slidenum">
              <a:rPr lang="es-PR"/>
              <a:pPr>
                <a:defRPr/>
              </a:pPr>
              <a:t>‹#›</a:t>
            </a:fld>
            <a:endParaRPr lang="es-PR"/>
          </a:p>
        </p:txBody>
      </p:sp>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C8C77A-CCB1-4507-B1F6-96E62B288B78}" type="slidenum">
              <a:rPr lang="es-PR"/>
              <a:pPr>
                <a:defRPr/>
              </a:pPr>
              <a:t>‹#›</a:t>
            </a:fld>
            <a:endParaRPr lang="es-PR"/>
          </a:p>
        </p:txBody>
      </p:sp>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9F909B3-CFA7-41FE-ABE0-19E28ECAB533}" type="slidenum">
              <a:rPr lang="es-PR"/>
              <a:pPr>
                <a:defRPr/>
              </a:pPr>
              <a:t>‹#›</a:t>
            </a:fld>
            <a:endParaRPr lang="es-PR"/>
          </a:p>
        </p:txBody>
      </p:sp>
    </p:spTree>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650113-33CA-4B7C-8D73-E6C6D6123350}" type="slidenum">
              <a:rPr lang="es-PR"/>
              <a:pPr>
                <a:defRPr/>
              </a:pPr>
              <a:t>‹#›</a:t>
            </a:fld>
            <a:endParaRPr lang="es-PR"/>
          </a:p>
        </p:txBody>
      </p:sp>
    </p:spTree>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988396-69B3-43AE-9692-99BDA8BD9A6B}" type="slidenum">
              <a:rPr lang="es-PR"/>
              <a:pPr>
                <a:defRPr/>
              </a:pPr>
              <a:t>‹#›</a:t>
            </a:fld>
            <a:endParaRPr lang="es-PR"/>
          </a:p>
        </p:txBody>
      </p:sp>
    </p:spTree>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0"/>
            <a:ext cx="76962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PR" smtClean="0"/>
              <a:t>Click to edit Master title style</a:t>
            </a:r>
          </a:p>
        </p:txBody>
      </p:sp>
      <p:sp>
        <p:nvSpPr>
          <p:cNvPr id="1027" name="Rectangle 3"/>
          <p:cNvSpPr>
            <a:spLocks noGrp="1" noChangeArrowheads="1"/>
          </p:cNvSpPr>
          <p:nvPr>
            <p:ph type="body" idx="1"/>
          </p:nvPr>
        </p:nvSpPr>
        <p:spPr bwMode="auto">
          <a:xfrm>
            <a:off x="1447800" y="838200"/>
            <a:ext cx="7696200" cy="563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PR" smtClean="0"/>
              <a:t>Click to edit Master text styles</a:t>
            </a:r>
          </a:p>
          <a:p>
            <a:pPr lvl="1"/>
            <a:r>
              <a:rPr lang="es-PR" smtClean="0"/>
              <a:t>Second level</a:t>
            </a:r>
          </a:p>
          <a:p>
            <a:pPr lvl="2"/>
            <a:r>
              <a:rPr lang="es-PR" smtClean="0"/>
              <a:t>Third level</a:t>
            </a:r>
          </a:p>
          <a:p>
            <a:pPr lvl="3"/>
            <a:r>
              <a:rPr lang="es-PR" smtClean="0"/>
              <a:t>Fourth level</a:t>
            </a:r>
          </a:p>
          <a:p>
            <a:pPr lvl="4"/>
            <a:r>
              <a:rPr lang="es-PR" smtClean="0"/>
              <a:t>Fifth level</a:t>
            </a:r>
          </a:p>
        </p:txBody>
      </p:sp>
      <p:sp>
        <p:nvSpPr>
          <p:cNvPr id="1028" name="Rectangle 4"/>
          <p:cNvSpPr>
            <a:spLocks noGrp="1" noChangeArrowheads="1"/>
          </p:cNvSpPr>
          <p:nvPr>
            <p:ph type="dt" sz="half" idx="2"/>
          </p:nvPr>
        </p:nvSpPr>
        <p:spPr bwMode="auto">
          <a:xfrm>
            <a:off x="0" y="66294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Impact"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6294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Impact"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7239000" y="66294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Impact" pitchFamily="34" charset="0"/>
              </a:defRPr>
            </a:lvl1pPr>
          </a:lstStyle>
          <a:p>
            <a:pPr>
              <a:defRPr/>
            </a:pPr>
            <a:fld id="{53310D5B-DA00-44AE-8D74-5B505F72527E}" type="slidenum">
              <a:rPr lang="es-PR"/>
              <a:pPr>
                <a:defRPr/>
              </a:pPr>
              <a:t>‹#›</a:t>
            </a:fld>
            <a:endParaRPr lang="es-PR"/>
          </a:p>
        </p:txBody>
      </p:sp>
    </p:spTree>
  </p:cSld>
  <p:clrMap bg1="dk2" tx1="lt1" bg2="dk1" tx2="lt2" accent1="accent1" accent2="accent2" accent3="accent3" accent4="accent4" accent5="accent5" accent6="accent6" hlink="hlink" folHlink="folHlink"/>
  <p:sldLayoutIdLst>
    <p:sldLayoutId id="2147483899"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ransition spd="slow">
    <p:random/>
  </p:transition>
  <p:txStyles>
    <p:titleStyle>
      <a:lvl1pPr algn="l" rtl="0" eaLnBrk="0" fontAlgn="base" hangingPunct="0">
        <a:spcBef>
          <a:spcPct val="0"/>
        </a:spcBef>
        <a:spcAft>
          <a:spcPct val="0"/>
        </a:spcAft>
        <a:defRPr sz="3600">
          <a:solidFill>
            <a:schemeClr val="tx2"/>
          </a:solidFill>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3600">
          <a:solidFill>
            <a:schemeClr val="tx2"/>
          </a:solidFill>
          <a:latin typeface="Arial Black" pitchFamily="-110" charset="0"/>
          <a:ea typeface="ＭＳ Ｐゴシック" pitchFamily="-110" charset="-128"/>
          <a:cs typeface="ＭＳ Ｐゴシック" pitchFamily="-110" charset="-128"/>
        </a:defRPr>
      </a:lvl2pPr>
      <a:lvl3pPr algn="l" rtl="0" eaLnBrk="0" fontAlgn="base" hangingPunct="0">
        <a:spcBef>
          <a:spcPct val="0"/>
        </a:spcBef>
        <a:spcAft>
          <a:spcPct val="0"/>
        </a:spcAft>
        <a:defRPr sz="3600">
          <a:solidFill>
            <a:schemeClr val="tx2"/>
          </a:solidFill>
          <a:latin typeface="Arial Black" pitchFamily="-110" charset="0"/>
          <a:ea typeface="ＭＳ Ｐゴシック" pitchFamily="-110" charset="-128"/>
          <a:cs typeface="ＭＳ Ｐゴシック" pitchFamily="-110" charset="-128"/>
        </a:defRPr>
      </a:lvl3pPr>
      <a:lvl4pPr algn="l" rtl="0" eaLnBrk="0" fontAlgn="base" hangingPunct="0">
        <a:spcBef>
          <a:spcPct val="0"/>
        </a:spcBef>
        <a:spcAft>
          <a:spcPct val="0"/>
        </a:spcAft>
        <a:defRPr sz="3600">
          <a:solidFill>
            <a:schemeClr val="tx2"/>
          </a:solidFill>
          <a:latin typeface="Arial Black" pitchFamily="-110" charset="0"/>
          <a:ea typeface="ＭＳ Ｐゴシック" pitchFamily="-110" charset="-128"/>
          <a:cs typeface="ＭＳ Ｐゴシック" pitchFamily="-110" charset="-128"/>
        </a:defRPr>
      </a:lvl4pPr>
      <a:lvl5pPr algn="l" rtl="0" eaLnBrk="0" fontAlgn="base" hangingPunct="0">
        <a:spcBef>
          <a:spcPct val="0"/>
        </a:spcBef>
        <a:spcAft>
          <a:spcPct val="0"/>
        </a:spcAft>
        <a:defRPr sz="3600">
          <a:solidFill>
            <a:schemeClr val="tx2"/>
          </a:solidFill>
          <a:latin typeface="Arial Black" pitchFamily="-110" charset="0"/>
          <a:ea typeface="ＭＳ Ｐゴシック" pitchFamily="-110" charset="-128"/>
          <a:cs typeface="ＭＳ Ｐゴシック" pitchFamily="-110" charset="-128"/>
        </a:defRPr>
      </a:lvl5pPr>
      <a:lvl6pPr marL="457200" algn="l" rtl="0" fontAlgn="base">
        <a:spcBef>
          <a:spcPct val="0"/>
        </a:spcBef>
        <a:spcAft>
          <a:spcPct val="0"/>
        </a:spcAft>
        <a:defRPr sz="3600">
          <a:solidFill>
            <a:schemeClr val="tx2"/>
          </a:solidFill>
          <a:latin typeface="Arial Black" pitchFamily="-110" charset="0"/>
        </a:defRPr>
      </a:lvl6pPr>
      <a:lvl7pPr marL="914400" algn="l" rtl="0" fontAlgn="base">
        <a:spcBef>
          <a:spcPct val="0"/>
        </a:spcBef>
        <a:spcAft>
          <a:spcPct val="0"/>
        </a:spcAft>
        <a:defRPr sz="3600">
          <a:solidFill>
            <a:schemeClr val="tx2"/>
          </a:solidFill>
          <a:latin typeface="Arial Black" pitchFamily="-110" charset="0"/>
        </a:defRPr>
      </a:lvl7pPr>
      <a:lvl8pPr marL="1371600" algn="l" rtl="0" fontAlgn="base">
        <a:spcBef>
          <a:spcPct val="0"/>
        </a:spcBef>
        <a:spcAft>
          <a:spcPct val="0"/>
        </a:spcAft>
        <a:defRPr sz="3600">
          <a:solidFill>
            <a:schemeClr val="tx2"/>
          </a:solidFill>
          <a:latin typeface="Arial Black" pitchFamily="-110" charset="0"/>
        </a:defRPr>
      </a:lvl8pPr>
      <a:lvl9pPr marL="1828800" algn="l" rtl="0" fontAlgn="base">
        <a:spcBef>
          <a:spcPct val="0"/>
        </a:spcBef>
        <a:spcAft>
          <a:spcPct val="0"/>
        </a:spcAft>
        <a:defRPr sz="3600">
          <a:solidFill>
            <a:schemeClr val="tx2"/>
          </a:solidFill>
          <a:latin typeface="Arial Black" pitchFamily="-11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b="1">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b="1">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b="1">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b="1">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b="1">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b="1">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b="1">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b="1">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slide" Target="slide3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49.jpeg"/><Relationship Id="rId5" Type="http://schemas.openxmlformats.org/officeDocument/2006/relationships/slide" Target="slide19.xml"/><Relationship Id="rId4" Type="http://schemas.openxmlformats.org/officeDocument/2006/relationships/chart" Target="../charts/char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49.jpeg"/><Relationship Id="rId5" Type="http://schemas.openxmlformats.org/officeDocument/2006/relationships/slide" Target="slide19.xml"/><Relationship Id="rId4" Type="http://schemas.openxmlformats.org/officeDocument/2006/relationships/chart" Target="../charts/chart3.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49.jpeg"/><Relationship Id="rId5" Type="http://schemas.openxmlformats.org/officeDocument/2006/relationships/slide" Target="slide28.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pediatrics.aappublications.org/content/suppl/2006/02/15/108.4.1033.DC1/P2_1033.pdf"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6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70.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video" Target="file:///C:\Users\Marcos\Desktop\NSTA%20Sandra\video%20modulo.wmv" TargetMode="External"/><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oleObject" Target="../embeddings/Microsoft_Office_Excel_97-2003_Worksheet5.xls"/><Relationship Id="rId4" Type="http://schemas.openxmlformats.org/officeDocument/2006/relationships/oleObject" Target="../embeddings/Microsoft_Office_Excel_97-2003_Worksheet4.xls"/></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0.xml"/><Relationship Id="rId7" Type="http://schemas.openxmlformats.org/officeDocument/2006/relationships/oleObject" Target="../embeddings/Microsoft_Office_Excel_97-2003_Worksheet9.xls"/><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Microsoft_Office_Excel_97-2003_Worksheet8.xls"/><Relationship Id="rId5" Type="http://schemas.openxmlformats.org/officeDocument/2006/relationships/oleObject" Target="../embeddings/Microsoft_Office_Excel_97-2003_Worksheet7.xls"/><Relationship Id="rId4" Type="http://schemas.openxmlformats.org/officeDocument/2006/relationships/oleObject" Target="../embeddings/Microsoft_Office_Excel_97-2003_Worksheet6.xls"/></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78.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jpeg"/><Relationship Id="rId3" Type="http://schemas.openxmlformats.org/officeDocument/2006/relationships/image" Target="../media/image77.jpeg"/><Relationship Id="rId7" Type="http://schemas.openxmlformats.org/officeDocument/2006/relationships/image" Target="../media/image81.jpeg"/><Relationship Id="rId12" Type="http://schemas.openxmlformats.org/officeDocument/2006/relationships/image" Target="../media/image86.jpeg"/><Relationship Id="rId2" Type="http://schemas.openxmlformats.org/officeDocument/2006/relationships/notesSlide" Target="../notesSlides/notesSlide72.xml"/><Relationship Id="rId16"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jpeg"/><Relationship Id="rId15" Type="http://schemas.openxmlformats.org/officeDocument/2006/relationships/image" Target="../media/image8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 Id="rId14" Type="http://schemas.openxmlformats.org/officeDocument/2006/relationships/image" Target="../media/image88.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image" Target="../media/image13.gif"/><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12.jpeg"/><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image" Target="../media/image11.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0" y="1981200"/>
            <a:ext cx="9144000" cy="2743200"/>
          </a:xfrm>
        </p:spPr>
        <p:txBody>
          <a:bodyPr>
            <a:normAutofit/>
          </a:bodyPr>
          <a:lstStyle/>
          <a:p>
            <a:pPr algn="ctr" eaLnBrk="1" hangingPunct="1">
              <a:defRPr/>
            </a:pPr>
            <a:r>
              <a:rPr lang="en-US" b="1" dirty="0" smtClean="0">
                <a:solidFill>
                  <a:schemeClr val="tx1"/>
                </a:solidFill>
                <a:latin typeface="+mn-lt"/>
              </a:rPr>
              <a:t>PUERTO RICO MASTER SCIENCE TEACHERS CERTIFICATION PROGRAM</a:t>
            </a:r>
            <a:r>
              <a:rPr lang="en-US" dirty="0" smtClean="0">
                <a:latin typeface="+mn-lt"/>
              </a:rPr>
              <a:t> </a:t>
            </a:r>
            <a:endParaRPr lang="es-PR" dirty="0" smtClean="0">
              <a:latin typeface="+mn-lt"/>
            </a:endParaRPr>
          </a:p>
        </p:txBody>
      </p:sp>
      <p:sp>
        <p:nvSpPr>
          <p:cNvPr id="114693" name="Rectangle 5"/>
          <p:cNvSpPr>
            <a:spLocks noChangeArrowheads="1"/>
          </p:cNvSpPr>
          <p:nvPr/>
        </p:nvSpPr>
        <p:spPr bwMode="auto">
          <a:xfrm>
            <a:off x="762000" y="228600"/>
            <a:ext cx="7696200" cy="461963"/>
          </a:xfrm>
          <a:prstGeom prst="rect">
            <a:avLst/>
          </a:prstGeom>
          <a:noFill/>
          <a:ln w="9525">
            <a:noFill/>
            <a:miter lim="800000"/>
            <a:headEnd/>
            <a:tailEnd/>
          </a:ln>
          <a:effectLst/>
        </p:spPr>
        <p:txBody>
          <a:bodyPr>
            <a:spAutoFit/>
          </a:bodyPr>
          <a:lstStyle/>
          <a:p>
            <a:pPr algn="ctr" eaLnBrk="1" hangingPunct="1">
              <a:defRPr/>
            </a:pPr>
            <a:r>
              <a:rPr lang="en-US" sz="2400" b="1" dirty="0">
                <a:solidFill>
                  <a:srgbClr val="FFC000"/>
                </a:solidFill>
                <a:effectLst>
                  <a:outerShdw blurRad="38100" dist="38100" dir="2700000" algn="tl">
                    <a:srgbClr val="000000"/>
                  </a:outerShdw>
                </a:effectLst>
                <a:latin typeface="Tahoma" charset="0"/>
              </a:rPr>
              <a:t>PR-MSP Puerto Rico Math &amp; Science Partnership</a:t>
            </a:r>
          </a:p>
        </p:txBody>
      </p:sp>
      <p:sp>
        <p:nvSpPr>
          <p:cNvPr id="2052" name="TextBox 3"/>
          <p:cNvSpPr txBox="1">
            <a:spLocks noChangeArrowheads="1"/>
          </p:cNvSpPr>
          <p:nvPr/>
        </p:nvSpPr>
        <p:spPr bwMode="auto">
          <a:xfrm>
            <a:off x="3505200" y="5181600"/>
            <a:ext cx="5410200" cy="923925"/>
          </a:xfrm>
          <a:prstGeom prst="rect">
            <a:avLst/>
          </a:prstGeom>
          <a:noFill/>
          <a:ln w="9525">
            <a:noFill/>
            <a:miter lim="800000"/>
            <a:headEnd/>
            <a:tailEnd/>
          </a:ln>
        </p:spPr>
        <p:txBody>
          <a:bodyPr>
            <a:spAutoFit/>
          </a:bodyPr>
          <a:lstStyle/>
          <a:p>
            <a:pPr algn="r"/>
            <a:r>
              <a:rPr lang="es-PR" dirty="0">
                <a:solidFill>
                  <a:schemeClr val="tx1">
                    <a:lumMod val="75000"/>
                  </a:schemeClr>
                </a:solidFill>
              </a:rPr>
              <a:t>NATIONAL SCIENCE TEACHERS ASSOCIATION</a:t>
            </a:r>
          </a:p>
          <a:p>
            <a:pPr algn="r"/>
            <a:r>
              <a:rPr lang="es-PR" dirty="0">
                <a:solidFill>
                  <a:schemeClr val="tx1">
                    <a:lumMod val="75000"/>
                  </a:schemeClr>
                </a:solidFill>
              </a:rPr>
              <a:t>INDIANAPOLIS</a:t>
            </a:r>
          </a:p>
          <a:p>
            <a:pPr algn="r"/>
            <a:r>
              <a:rPr lang="es-PR" dirty="0">
                <a:solidFill>
                  <a:schemeClr val="tx1">
                    <a:lumMod val="75000"/>
                  </a:schemeClr>
                </a:solidFill>
              </a:rPr>
              <a:t>MARCH 31, 2012</a:t>
            </a:r>
          </a:p>
        </p:txBody>
      </p:sp>
    </p:spTree>
  </p:cSld>
  <p:clrMapOvr>
    <a:masterClrMapping/>
  </p:clrMapOvr>
  <p:transition spd="slow">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915400" cy="1447800"/>
          </a:xfrm>
        </p:spPr>
        <p:txBody>
          <a:bodyPr>
            <a:noAutofit/>
          </a:bodyPr>
          <a:lstStyle/>
          <a:p>
            <a:pPr>
              <a:defRPr/>
            </a:pPr>
            <a:r>
              <a:rPr lang="es-PR" sz="2800" b="1" dirty="0" err="1" smtClean="0">
                <a:effectLst/>
                <a:latin typeface="+mn-lt"/>
              </a:rPr>
              <a:t>Special</a:t>
            </a:r>
            <a:r>
              <a:rPr lang="es-PR" sz="2800" b="1" dirty="0" smtClean="0">
                <a:effectLst/>
                <a:latin typeface="+mn-lt"/>
              </a:rPr>
              <a:t> </a:t>
            </a:r>
            <a:r>
              <a:rPr lang="es-PR" sz="2800" b="1" dirty="0" err="1" smtClean="0">
                <a:effectLst/>
                <a:latin typeface="+mn-lt"/>
              </a:rPr>
              <a:t>Needs</a:t>
            </a:r>
            <a:r>
              <a:rPr lang="es-PR" sz="2800" b="1" dirty="0" smtClean="0">
                <a:effectLst/>
                <a:latin typeface="+mn-lt"/>
              </a:rPr>
              <a:t> </a:t>
            </a:r>
            <a:r>
              <a:rPr lang="es-PR" sz="2800" b="1" dirty="0" err="1" smtClean="0">
                <a:effectLst/>
                <a:latin typeface="+mn-lt"/>
              </a:rPr>
              <a:t>Students</a:t>
            </a:r>
            <a:r>
              <a:rPr lang="es-PR" sz="2800" b="1" dirty="0" smtClean="0">
                <a:effectLst/>
                <a:latin typeface="+mn-lt"/>
              </a:rPr>
              <a:t>’ </a:t>
            </a:r>
            <a:r>
              <a:rPr lang="es-PR" sz="2800" b="1" dirty="0" err="1" smtClean="0">
                <a:effectLst/>
                <a:latin typeface="+mn-lt"/>
              </a:rPr>
              <a:t>Cognitive</a:t>
            </a:r>
            <a:r>
              <a:rPr lang="es-PR" sz="2800" b="1" dirty="0" smtClean="0">
                <a:effectLst/>
                <a:latin typeface="+mn-lt"/>
              </a:rPr>
              <a:t> </a:t>
            </a:r>
            <a:r>
              <a:rPr lang="es-PR" sz="2800" b="1" dirty="0" err="1" smtClean="0">
                <a:effectLst/>
                <a:latin typeface="+mn-lt"/>
              </a:rPr>
              <a:t>Process</a:t>
            </a:r>
            <a:r>
              <a:rPr lang="es-PR" sz="2800" b="1" dirty="0" smtClean="0">
                <a:effectLst/>
                <a:latin typeface="+mn-lt"/>
              </a:rPr>
              <a:t> </a:t>
            </a:r>
            <a:r>
              <a:rPr lang="es-PR" sz="2800" b="1" dirty="0" err="1" smtClean="0">
                <a:effectLst/>
                <a:latin typeface="+mn-lt"/>
              </a:rPr>
              <a:t>Solving</a:t>
            </a:r>
            <a:r>
              <a:rPr lang="es-PR" sz="2800" b="1" dirty="0" smtClean="0">
                <a:effectLst/>
                <a:latin typeface="+mn-lt"/>
              </a:rPr>
              <a:t> </a:t>
            </a:r>
            <a:r>
              <a:rPr lang="es-PR" sz="2800" b="1" dirty="0" err="1" smtClean="0">
                <a:effectLst/>
                <a:latin typeface="+mn-lt"/>
              </a:rPr>
              <a:t>Stoichiometry</a:t>
            </a:r>
            <a:r>
              <a:rPr lang="es-PR" sz="2800" b="1" dirty="0" smtClean="0">
                <a:effectLst/>
                <a:latin typeface="+mn-lt"/>
              </a:rPr>
              <a:t> </a:t>
            </a:r>
            <a:r>
              <a:rPr lang="es-PR" sz="2800" b="1" dirty="0" err="1" smtClean="0">
                <a:effectLst/>
                <a:latin typeface="+mn-lt"/>
              </a:rPr>
              <a:t>Problems</a:t>
            </a:r>
            <a:r>
              <a:rPr lang="es-PR" sz="2800" b="1" dirty="0" smtClean="0">
                <a:latin typeface="+mn-lt"/>
              </a:rPr>
              <a:t/>
            </a:r>
            <a:br>
              <a:rPr lang="es-PR" sz="2800" b="1" dirty="0" smtClean="0">
                <a:latin typeface="+mn-lt"/>
              </a:rPr>
            </a:br>
            <a:endParaRPr lang="es-PR" sz="2800" b="1" dirty="0">
              <a:effectLst/>
              <a:latin typeface="+mn-lt"/>
            </a:endParaRPr>
          </a:p>
        </p:txBody>
      </p:sp>
      <p:sp>
        <p:nvSpPr>
          <p:cNvPr id="8195" name="Content Placeholder 2"/>
          <p:cNvSpPr>
            <a:spLocks noGrp="1"/>
          </p:cNvSpPr>
          <p:nvPr>
            <p:ph idx="1"/>
          </p:nvPr>
        </p:nvSpPr>
        <p:spPr>
          <a:xfrm>
            <a:off x="381000" y="1524000"/>
            <a:ext cx="8229600" cy="4800600"/>
          </a:xfrm>
        </p:spPr>
        <p:txBody>
          <a:bodyPr/>
          <a:lstStyle/>
          <a:p>
            <a:pPr>
              <a:buFontTx/>
              <a:buNone/>
            </a:pPr>
            <a:r>
              <a:rPr lang="en-US" sz="2400" b="1" dirty="0" smtClean="0">
                <a:cs typeface="Arial" charset="0"/>
              </a:rPr>
              <a:t>Research Question </a:t>
            </a:r>
          </a:p>
          <a:p>
            <a:r>
              <a:rPr lang="en-US" sz="2400" b="0" dirty="0" smtClean="0">
                <a:cs typeface="Arial" charset="0"/>
              </a:rPr>
              <a:t>Is the structured solving problem approach  effective to improve the capacity of students to solve </a:t>
            </a:r>
            <a:r>
              <a:rPr lang="en-US" sz="2400" b="0" dirty="0" err="1" smtClean="0">
                <a:cs typeface="Arial" charset="0"/>
              </a:rPr>
              <a:t>stoichiometry</a:t>
            </a:r>
            <a:r>
              <a:rPr lang="en-US" sz="2400" b="0" dirty="0" smtClean="0">
                <a:cs typeface="Arial" charset="0"/>
              </a:rPr>
              <a:t> problems? </a:t>
            </a:r>
          </a:p>
          <a:p>
            <a:pPr>
              <a:buFontTx/>
              <a:buNone/>
            </a:pPr>
            <a:r>
              <a:rPr lang="en-US" sz="2400" b="1" dirty="0" smtClean="0">
                <a:cs typeface="Arial" charset="0"/>
              </a:rPr>
              <a:t>Strategies </a:t>
            </a:r>
          </a:p>
          <a:p>
            <a:pPr lvl="1">
              <a:buFontTx/>
              <a:buNone/>
            </a:pPr>
            <a:r>
              <a:rPr lang="en-US" sz="2400" b="0" dirty="0" smtClean="0">
                <a:cs typeface="Arial" charset="0"/>
              </a:rPr>
              <a:t>1. Structured problem modeled by the teacher repeated by the students</a:t>
            </a:r>
          </a:p>
          <a:p>
            <a:pPr lvl="1">
              <a:buFontTx/>
              <a:buNone/>
            </a:pPr>
            <a:r>
              <a:rPr lang="en-US" sz="2400" b="0" dirty="0" smtClean="0">
                <a:cs typeface="Arial" charset="0"/>
              </a:rPr>
              <a:t>2. Peer coaching –  two students working together</a:t>
            </a:r>
          </a:p>
          <a:p>
            <a:pPr lvl="1">
              <a:buFontTx/>
              <a:buNone/>
            </a:pPr>
            <a:r>
              <a:rPr lang="en-US" sz="2400" b="0" dirty="0" smtClean="0">
                <a:cs typeface="Arial" charset="0"/>
              </a:rPr>
              <a:t>3. Continuous assessment</a:t>
            </a:r>
          </a:p>
          <a:p>
            <a:pPr lvl="1">
              <a:buFontTx/>
              <a:buNone/>
            </a:pPr>
            <a:endParaRPr lang="en-US" sz="2400" dirty="0" smtClean="0">
              <a:cs typeface="Arial" charset="0"/>
            </a:endParaRPr>
          </a:p>
          <a:p>
            <a:pPr>
              <a:buFontTx/>
              <a:buNone/>
            </a:pPr>
            <a:endParaRPr lang="en-US" sz="2400" dirty="0" smtClean="0">
              <a:cs typeface="Arial" charset="0"/>
            </a:endParaRPr>
          </a:p>
          <a:p>
            <a:pPr>
              <a:buFontTx/>
              <a:buNone/>
            </a:pPr>
            <a:endParaRPr lang="en-US" sz="2400" dirty="0" smtClean="0"/>
          </a:p>
        </p:txBody>
      </p:sp>
      <p:pic>
        <p:nvPicPr>
          <p:cNvPr id="4" name="Picture 1" descr="K:\Fotos MST\PICT0345.JPG"/>
          <p:cNvPicPr>
            <a:picLocks noChangeAspect="1" noChangeArrowheads="1"/>
          </p:cNvPicPr>
          <p:nvPr/>
        </p:nvPicPr>
        <p:blipFill>
          <a:blip r:embed="rId3" cstate="print"/>
          <a:srcRect/>
          <a:stretch>
            <a:fillRect/>
          </a:stretch>
        </p:blipFill>
        <p:spPr bwMode="auto">
          <a:xfrm>
            <a:off x="6553200" y="4953000"/>
            <a:ext cx="2209800" cy="1657350"/>
          </a:xfrm>
          <a:prstGeom prst="rect">
            <a:avLst/>
          </a:prstGeom>
          <a:ln w="88900" cap="sq" cmpd="thickThin">
            <a:solidFill>
              <a:schemeClr val="accent2">
                <a:lumMod val="75000"/>
              </a:schemeClr>
            </a:solidFill>
            <a:prstDash val="solid"/>
            <a:miter lim="800000"/>
          </a:ln>
          <a:effectLst>
            <a:innerShdw blurRad="76200">
              <a:srgbClr val="000000"/>
            </a:innerShdw>
          </a:effectLst>
        </p:spPr>
      </p:pic>
    </p:spTree>
  </p:cSld>
  <p:clrMapOvr>
    <a:masterClrMapping/>
  </p:clrMapOvr>
  <p:transition spd="slow">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latin typeface="+mn-lt"/>
                <a:cs typeface="Arial" pitchFamily="34" charset="0"/>
              </a:rPr>
              <a:t>Data Collection</a:t>
            </a:r>
            <a:endParaRPr lang="es-PR" dirty="0">
              <a:latin typeface="+mn-lt"/>
            </a:endParaRPr>
          </a:p>
        </p:txBody>
      </p:sp>
      <p:sp>
        <p:nvSpPr>
          <p:cNvPr id="3" name="Content Placeholder 2"/>
          <p:cNvSpPr>
            <a:spLocks noGrp="1"/>
          </p:cNvSpPr>
          <p:nvPr>
            <p:ph idx="1"/>
          </p:nvPr>
        </p:nvSpPr>
        <p:spPr>
          <a:xfrm>
            <a:off x="990600" y="990600"/>
            <a:ext cx="7696200" cy="5638800"/>
          </a:xfrm>
        </p:spPr>
        <p:txBody>
          <a:bodyPr>
            <a:normAutofit fontScale="25000" lnSpcReduction="20000"/>
          </a:bodyPr>
          <a:lstStyle/>
          <a:p>
            <a:pPr marL="457200" indent="-457200">
              <a:buFontTx/>
              <a:buAutoNum type="arabicPeriod"/>
              <a:defRPr/>
            </a:pPr>
            <a:r>
              <a:rPr lang="en-US" sz="12800" b="0" dirty="0" smtClean="0">
                <a:cs typeface="Arial" pitchFamily="34" charset="0"/>
              </a:rPr>
              <a:t>Pre/post -test</a:t>
            </a:r>
          </a:p>
          <a:p>
            <a:pPr marL="457200" indent="-457200">
              <a:buFontTx/>
              <a:buAutoNum type="arabicPeriod"/>
              <a:defRPr/>
            </a:pPr>
            <a:r>
              <a:rPr lang="en-US" sz="12800" b="0" dirty="0" smtClean="0">
                <a:cs typeface="Arial" pitchFamily="34" charset="0"/>
              </a:rPr>
              <a:t>Interviews</a:t>
            </a:r>
          </a:p>
          <a:p>
            <a:pPr marL="457200" indent="-457200">
              <a:buFontTx/>
              <a:buAutoNum type="arabicPeriod"/>
              <a:defRPr/>
            </a:pPr>
            <a:r>
              <a:rPr lang="en-US" sz="12800" b="0" dirty="0" smtClean="0">
                <a:cs typeface="Arial" pitchFamily="34" charset="0"/>
              </a:rPr>
              <a:t>Student Worksheets – </a:t>
            </a:r>
            <a:r>
              <a:rPr lang="en-US" sz="12800" b="0" dirty="0" err="1" smtClean="0">
                <a:cs typeface="Arial" pitchFamily="34" charset="0"/>
              </a:rPr>
              <a:t>stoichiometry</a:t>
            </a:r>
            <a:r>
              <a:rPr lang="en-US" sz="12800" b="0" dirty="0" smtClean="0">
                <a:cs typeface="Arial" pitchFamily="34" charset="0"/>
              </a:rPr>
              <a:t> problems </a:t>
            </a:r>
          </a:p>
          <a:p>
            <a:pPr marL="457200" indent="-457200">
              <a:buFontTx/>
              <a:buAutoNum type="arabicPeriod"/>
              <a:defRPr/>
            </a:pPr>
            <a:r>
              <a:rPr lang="en-US" sz="12800" b="0" dirty="0" smtClean="0">
                <a:cs typeface="Arial" pitchFamily="34" charset="0"/>
              </a:rPr>
              <a:t>Quizzes</a:t>
            </a:r>
          </a:p>
          <a:p>
            <a:pPr marL="457200" indent="-457200">
              <a:buFontTx/>
              <a:buAutoNum type="arabicPeriod"/>
              <a:defRPr/>
            </a:pPr>
            <a:r>
              <a:rPr lang="en-US" sz="12800" b="0" dirty="0" smtClean="0">
                <a:cs typeface="Arial" pitchFamily="34" charset="0"/>
              </a:rPr>
              <a:t>Photos</a:t>
            </a:r>
          </a:p>
          <a:p>
            <a:pPr marL="457200" indent="-457200">
              <a:buFontTx/>
              <a:buNone/>
              <a:defRPr/>
            </a:pPr>
            <a:endParaRPr lang="en-US" sz="7200" dirty="0" smtClean="0">
              <a:cs typeface="Arial" pitchFamily="34" charset="0"/>
            </a:endParaRPr>
          </a:p>
          <a:p>
            <a:pPr marL="457200" indent="-457200">
              <a:buFont typeface="Wingdings 2"/>
              <a:buAutoNum type="arabicPeriod"/>
              <a:defRPr/>
            </a:pPr>
            <a:r>
              <a:rPr lang="en-US" sz="800" dirty="0" smtClean="0"/>
              <a:t>In </a:t>
            </a:r>
          </a:p>
          <a:p>
            <a:pPr marL="457200" indent="-457200">
              <a:buFontTx/>
              <a:buAutoNum type="arabicPeriod"/>
              <a:defRPr/>
            </a:pPr>
            <a:endParaRPr lang="en-US" sz="7200" dirty="0" smtClean="0">
              <a:cs typeface="Arial" pitchFamily="34" charset="0"/>
            </a:endParaRPr>
          </a:p>
          <a:p>
            <a:pPr marL="457200" indent="-457200">
              <a:buFontTx/>
              <a:buNone/>
              <a:defRPr/>
            </a:pPr>
            <a:endParaRPr lang="en-US" sz="8000" dirty="0" smtClean="0">
              <a:cs typeface="Arial" pitchFamily="34" charset="0"/>
            </a:endParaRPr>
          </a:p>
          <a:p>
            <a:pPr marL="457200" indent="-457200">
              <a:buNone/>
              <a:defRPr/>
            </a:pPr>
            <a:endParaRPr lang="en-US" sz="8000" dirty="0" smtClean="0">
              <a:cs typeface="Arial" pitchFamily="34" charset="0"/>
            </a:endParaRPr>
          </a:p>
          <a:p>
            <a:pPr marL="457200" indent="-457200">
              <a:buFontTx/>
              <a:buAutoNum type="arabicPeriod"/>
              <a:defRPr/>
            </a:pPr>
            <a:endParaRPr lang="en-US" sz="8000" dirty="0" smtClean="0">
              <a:cs typeface="Arial" pitchFamily="34" charset="0"/>
            </a:endParaRPr>
          </a:p>
          <a:p>
            <a:pPr marL="457200" indent="-457200">
              <a:buFontTx/>
              <a:buNone/>
              <a:defRPr/>
            </a:pPr>
            <a:endParaRPr lang="en-US" sz="8000" dirty="0" smtClean="0">
              <a:cs typeface="Arial" pitchFamily="34" charset="0"/>
            </a:endParaRPr>
          </a:p>
          <a:p>
            <a:pPr marL="457200" indent="-457200">
              <a:buFontTx/>
              <a:buNone/>
              <a:defRPr/>
            </a:pPr>
            <a:endParaRPr lang="en-US" sz="8000" dirty="0" smtClean="0">
              <a:cs typeface="Arial" pitchFamily="34" charset="0"/>
            </a:endParaRPr>
          </a:p>
          <a:p>
            <a:pPr marL="457200" indent="-457200">
              <a:buFontTx/>
              <a:buAutoNum type="arabicPeriod"/>
              <a:defRPr/>
            </a:pPr>
            <a:endParaRPr lang="en-US" sz="8000" dirty="0" smtClean="0"/>
          </a:p>
          <a:p>
            <a:pPr>
              <a:buFontTx/>
              <a:buNone/>
              <a:defRPr/>
            </a:pPr>
            <a:r>
              <a:rPr lang="en-US" sz="8000" dirty="0" smtClean="0"/>
              <a:t>    </a:t>
            </a:r>
          </a:p>
          <a:p>
            <a:pPr>
              <a:buFontTx/>
              <a:buNone/>
              <a:defRPr/>
            </a:pPr>
            <a:r>
              <a:rPr lang="en-US" sz="2400" dirty="0" smtClean="0"/>
              <a:t>      </a:t>
            </a:r>
            <a:endParaRPr lang="en-US" sz="2400" dirty="0"/>
          </a:p>
        </p:txBody>
      </p:sp>
      <p:pic>
        <p:nvPicPr>
          <p:cNvPr id="6" name="Picture 3" descr="K:\Fotos MST\PICT0348.JPG"/>
          <p:cNvPicPr>
            <a:picLocks noChangeAspect="1" noChangeArrowheads="1"/>
          </p:cNvPicPr>
          <p:nvPr/>
        </p:nvPicPr>
        <p:blipFill>
          <a:blip r:embed="rId3" cstate="print"/>
          <a:srcRect/>
          <a:stretch>
            <a:fillRect/>
          </a:stretch>
        </p:blipFill>
        <p:spPr bwMode="auto">
          <a:xfrm>
            <a:off x="838200" y="4724400"/>
            <a:ext cx="4064460" cy="1906296"/>
          </a:xfrm>
          <a:prstGeom prst="rect">
            <a:avLst/>
          </a:prstGeom>
          <a:ln w="88900" cap="sq" cmpd="thickThin">
            <a:solidFill>
              <a:schemeClr val="accent2">
                <a:lumMod val="75000"/>
              </a:schemeClr>
            </a:solidFill>
            <a:prstDash val="solid"/>
            <a:miter lim="800000"/>
          </a:ln>
          <a:effectLst>
            <a:innerShdw blurRad="76200">
              <a:srgbClr val="000000"/>
            </a:innerShdw>
          </a:effectLst>
        </p:spPr>
      </p:pic>
    </p:spTree>
  </p:cSld>
  <p:clrMapOvr>
    <a:masterClrMapping/>
  </p:clrMapOvr>
  <p:transition spd="slow">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57200"/>
            <a:ext cx="7620000" cy="685800"/>
          </a:xfrm>
        </p:spPr>
        <p:txBody>
          <a:bodyPr>
            <a:normAutofit/>
          </a:bodyPr>
          <a:lstStyle/>
          <a:p>
            <a:pPr>
              <a:defRPr/>
            </a:pPr>
            <a:r>
              <a:rPr lang="en-US" dirty="0" smtClean="0">
                <a:latin typeface="+mn-lt"/>
                <a:cs typeface="Arial" pitchFamily="34" charset="0"/>
              </a:rPr>
              <a:t>Results</a:t>
            </a:r>
            <a:endParaRPr lang="es-PR" dirty="0">
              <a:latin typeface="+mn-lt"/>
            </a:endParaRPr>
          </a:p>
        </p:txBody>
      </p:sp>
      <p:sp>
        <p:nvSpPr>
          <p:cNvPr id="10243" name="Content Placeholder 2"/>
          <p:cNvSpPr>
            <a:spLocks noGrp="1"/>
          </p:cNvSpPr>
          <p:nvPr>
            <p:ph idx="1"/>
          </p:nvPr>
        </p:nvSpPr>
        <p:spPr>
          <a:xfrm>
            <a:off x="381000" y="4648200"/>
            <a:ext cx="8382000" cy="1676400"/>
          </a:xfrm>
        </p:spPr>
        <p:txBody>
          <a:bodyPr>
            <a:normAutofit fontScale="85000" lnSpcReduction="10000"/>
          </a:bodyPr>
          <a:lstStyle/>
          <a:p>
            <a:pPr marL="457200" indent="-457200" algn="ctr">
              <a:buFontTx/>
              <a:buNone/>
              <a:defRPr/>
            </a:pPr>
            <a:r>
              <a:rPr lang="es-PR" dirty="0" smtClean="0"/>
              <a:t> </a:t>
            </a:r>
            <a:r>
              <a:rPr lang="es-PR" b="0" dirty="0" err="1" smtClean="0">
                <a:latin typeface="+mj-lt"/>
              </a:rPr>
              <a:t>The</a:t>
            </a:r>
            <a:r>
              <a:rPr lang="es-PR" b="0" dirty="0" smtClean="0">
                <a:latin typeface="+mj-lt"/>
              </a:rPr>
              <a:t> </a:t>
            </a:r>
            <a:r>
              <a:rPr lang="es-PR" b="0" dirty="0" err="1" smtClean="0">
                <a:latin typeface="+mj-lt"/>
              </a:rPr>
              <a:t>students</a:t>
            </a:r>
            <a:r>
              <a:rPr lang="es-PR" b="0" dirty="0" smtClean="0">
                <a:latin typeface="+mj-lt"/>
              </a:rPr>
              <a:t> </a:t>
            </a:r>
            <a:r>
              <a:rPr lang="es-PR" b="0" dirty="0" err="1" smtClean="0">
                <a:latin typeface="+mj-lt"/>
              </a:rPr>
              <a:t>feedback</a:t>
            </a:r>
            <a:r>
              <a:rPr lang="es-PR" b="0" dirty="0" smtClean="0">
                <a:latin typeface="+mj-lt"/>
              </a:rPr>
              <a:t> </a:t>
            </a:r>
            <a:r>
              <a:rPr lang="es-PR" b="0" dirty="0" err="1" smtClean="0">
                <a:latin typeface="+mj-lt"/>
              </a:rPr>
              <a:t>was</a:t>
            </a:r>
            <a:r>
              <a:rPr lang="es-PR" b="0" dirty="0" smtClean="0">
                <a:latin typeface="+mj-lt"/>
              </a:rPr>
              <a:t> positive and </a:t>
            </a:r>
            <a:r>
              <a:rPr lang="es-PR" b="0" dirty="0" err="1" smtClean="0">
                <a:latin typeface="+mj-lt"/>
              </a:rPr>
              <a:t>they</a:t>
            </a:r>
            <a:r>
              <a:rPr lang="es-PR" b="0" dirty="0" smtClean="0">
                <a:latin typeface="+mj-lt"/>
              </a:rPr>
              <a:t> </a:t>
            </a:r>
            <a:r>
              <a:rPr lang="es-PR" b="0" dirty="0" err="1" smtClean="0">
                <a:latin typeface="+mj-lt"/>
              </a:rPr>
              <a:t>found</a:t>
            </a:r>
            <a:r>
              <a:rPr lang="es-PR" b="0" dirty="0" smtClean="0">
                <a:latin typeface="+mj-lt"/>
              </a:rPr>
              <a:t> </a:t>
            </a:r>
          </a:p>
          <a:p>
            <a:pPr marL="457200" indent="-457200" algn="ctr">
              <a:buFontTx/>
              <a:buNone/>
              <a:defRPr/>
            </a:pPr>
            <a:r>
              <a:rPr lang="es-PR" b="0" dirty="0" err="1" smtClean="0">
                <a:latin typeface="+mj-lt"/>
              </a:rPr>
              <a:t>the</a:t>
            </a:r>
            <a:r>
              <a:rPr lang="es-PR" b="0" dirty="0" smtClean="0">
                <a:latin typeface="+mj-lt"/>
              </a:rPr>
              <a:t> </a:t>
            </a:r>
            <a:r>
              <a:rPr lang="es-PR" b="0" dirty="0" err="1" smtClean="0">
                <a:latin typeface="+mj-lt"/>
              </a:rPr>
              <a:t>strategy</a:t>
            </a:r>
            <a:r>
              <a:rPr lang="es-PR" b="0" dirty="0" smtClean="0">
                <a:latin typeface="+mj-lt"/>
              </a:rPr>
              <a:t> </a:t>
            </a:r>
            <a:r>
              <a:rPr lang="es-PR" b="0" dirty="0" err="1" smtClean="0">
                <a:latin typeface="+mj-lt"/>
              </a:rPr>
              <a:t>effective</a:t>
            </a:r>
            <a:r>
              <a:rPr lang="es-PR" b="0" dirty="0" smtClean="0">
                <a:latin typeface="+mj-lt"/>
              </a:rPr>
              <a:t> </a:t>
            </a:r>
            <a:r>
              <a:rPr lang="es-PR" b="0" dirty="0" err="1" smtClean="0">
                <a:latin typeface="+mj-lt"/>
              </a:rPr>
              <a:t>to</a:t>
            </a:r>
            <a:r>
              <a:rPr lang="es-PR" b="0" dirty="0" smtClean="0">
                <a:latin typeface="+mj-lt"/>
              </a:rPr>
              <a:t> </a:t>
            </a:r>
            <a:r>
              <a:rPr lang="es-PR" b="0" dirty="0" err="1" smtClean="0">
                <a:latin typeface="+mj-lt"/>
              </a:rPr>
              <a:t>improve</a:t>
            </a:r>
            <a:r>
              <a:rPr lang="es-PR" b="0" dirty="0" smtClean="0">
                <a:latin typeface="+mj-lt"/>
              </a:rPr>
              <a:t> </a:t>
            </a:r>
            <a:r>
              <a:rPr lang="es-PR" b="0" dirty="0" err="1" smtClean="0">
                <a:latin typeface="+mj-lt"/>
              </a:rPr>
              <a:t>their</a:t>
            </a:r>
            <a:r>
              <a:rPr lang="es-PR" b="0" dirty="0" smtClean="0">
                <a:latin typeface="+mj-lt"/>
              </a:rPr>
              <a:t> </a:t>
            </a:r>
            <a:r>
              <a:rPr lang="es-PR" b="0" dirty="0" err="1" smtClean="0">
                <a:latin typeface="+mj-lt"/>
              </a:rPr>
              <a:t>problem</a:t>
            </a:r>
            <a:endParaRPr lang="es-PR" dirty="0" smtClean="0">
              <a:latin typeface="+mj-lt"/>
            </a:endParaRPr>
          </a:p>
          <a:p>
            <a:pPr marL="457200" indent="-457200" algn="ctr">
              <a:buFontTx/>
              <a:buNone/>
              <a:defRPr/>
            </a:pPr>
            <a:r>
              <a:rPr lang="es-PR" b="0" dirty="0" err="1" smtClean="0">
                <a:latin typeface="+mj-lt"/>
              </a:rPr>
              <a:t>solving</a:t>
            </a:r>
            <a:r>
              <a:rPr lang="es-PR" b="0" dirty="0" smtClean="0">
                <a:latin typeface="+mj-lt"/>
              </a:rPr>
              <a:t> </a:t>
            </a:r>
            <a:r>
              <a:rPr lang="es-PR" b="0" dirty="0" err="1" smtClean="0">
                <a:latin typeface="+mj-lt"/>
              </a:rPr>
              <a:t>skills</a:t>
            </a:r>
            <a:r>
              <a:rPr lang="es-PR" b="0" dirty="0" smtClean="0">
                <a:latin typeface="+mj-lt"/>
              </a:rPr>
              <a:t>. </a:t>
            </a:r>
          </a:p>
          <a:p>
            <a:pPr marL="457200" indent="-457200">
              <a:buFont typeface="Wingdings 2" pitchFamily="18" charset="2"/>
              <a:buAutoNum type="arabicPeriod"/>
              <a:defRPr/>
            </a:pPr>
            <a:endParaRPr lang="es-PR" dirty="0" smtClean="0">
              <a:cs typeface="Arial" charset="0"/>
            </a:endParaRPr>
          </a:p>
          <a:p>
            <a:pPr marL="457200" indent="-457200">
              <a:buFont typeface="Wingdings 2" pitchFamily="18" charset="2"/>
              <a:buAutoNum type="arabicPeriod"/>
              <a:defRPr/>
            </a:pPr>
            <a:endParaRPr lang="en-US" dirty="0" smtClean="0">
              <a:solidFill>
                <a:srgbClr val="000000"/>
              </a:solidFill>
              <a:cs typeface="Arial" charset="0"/>
            </a:endParaRPr>
          </a:p>
        </p:txBody>
      </p:sp>
      <p:graphicFrame>
        <p:nvGraphicFramePr>
          <p:cNvPr id="4" name="Table 3"/>
          <p:cNvGraphicFramePr>
            <a:graphicFrameLocks noGrp="1"/>
          </p:cNvGraphicFramePr>
          <p:nvPr/>
        </p:nvGraphicFramePr>
        <p:xfrm>
          <a:off x="1219200" y="1981200"/>
          <a:ext cx="6400800" cy="2260599"/>
        </p:xfrm>
        <a:graphic>
          <a:graphicData uri="http://schemas.openxmlformats.org/drawingml/2006/table">
            <a:tbl>
              <a:tblPr firstRow="1" bandRow="1">
                <a:tableStyleId>{5C22544A-7EE6-4342-B048-85BDC9FD1C3A}</a:tableStyleId>
              </a:tblPr>
              <a:tblGrid>
                <a:gridCol w="2133600"/>
                <a:gridCol w="2133600"/>
                <a:gridCol w="2133600"/>
              </a:tblGrid>
              <a:tr h="753533">
                <a:tc>
                  <a:txBody>
                    <a:bodyPr/>
                    <a:lstStyle/>
                    <a:p>
                      <a:pPr algn="ctr"/>
                      <a:r>
                        <a:rPr lang="es-PR" dirty="0" smtClean="0">
                          <a:solidFill>
                            <a:schemeClr val="tx1"/>
                          </a:solidFill>
                        </a:rPr>
                        <a:t>STUDENTS</a:t>
                      </a:r>
                      <a:endParaRPr lang="es-PR" dirty="0">
                        <a:solidFill>
                          <a:schemeClr val="tx1"/>
                        </a:solidFill>
                      </a:endParaRPr>
                    </a:p>
                  </a:txBody>
                  <a:tcPr/>
                </a:tc>
                <a:tc>
                  <a:txBody>
                    <a:bodyPr/>
                    <a:lstStyle/>
                    <a:p>
                      <a:pPr algn="ctr"/>
                      <a:r>
                        <a:rPr lang="es-PR" dirty="0" smtClean="0">
                          <a:solidFill>
                            <a:schemeClr val="tx1"/>
                          </a:solidFill>
                        </a:rPr>
                        <a:t>PRE-TEST (%)</a:t>
                      </a:r>
                      <a:endParaRPr lang="es-PR" dirty="0">
                        <a:solidFill>
                          <a:schemeClr val="tx1"/>
                        </a:solidFill>
                      </a:endParaRPr>
                    </a:p>
                  </a:txBody>
                  <a:tcPr/>
                </a:tc>
                <a:tc>
                  <a:txBody>
                    <a:bodyPr/>
                    <a:lstStyle/>
                    <a:p>
                      <a:pPr algn="ctr"/>
                      <a:r>
                        <a:rPr lang="es-PR" dirty="0" smtClean="0">
                          <a:solidFill>
                            <a:schemeClr val="tx1"/>
                          </a:solidFill>
                        </a:rPr>
                        <a:t>POST-TEST (%)</a:t>
                      </a:r>
                      <a:endParaRPr lang="es-PR" dirty="0">
                        <a:solidFill>
                          <a:schemeClr val="tx1"/>
                        </a:solidFill>
                      </a:endParaRPr>
                    </a:p>
                  </a:txBody>
                  <a:tcPr/>
                </a:tc>
              </a:tr>
              <a:tr h="753533">
                <a:tc>
                  <a:txBody>
                    <a:bodyPr/>
                    <a:lstStyle/>
                    <a:p>
                      <a:pPr algn="ctr"/>
                      <a:r>
                        <a:rPr lang="es-PR" dirty="0" smtClean="0"/>
                        <a:t>MAINSTREAM</a:t>
                      </a:r>
                      <a:endParaRPr lang="es-PR" dirty="0"/>
                    </a:p>
                  </a:txBody>
                  <a:tcPr/>
                </a:tc>
                <a:tc>
                  <a:txBody>
                    <a:bodyPr/>
                    <a:lstStyle/>
                    <a:p>
                      <a:pPr algn="ctr"/>
                      <a:r>
                        <a:rPr lang="es-PR" dirty="0" smtClean="0">
                          <a:latin typeface="Arial" pitchFamily="34" charset="0"/>
                          <a:cs typeface="Arial" pitchFamily="34" charset="0"/>
                        </a:rPr>
                        <a:t>40</a:t>
                      </a:r>
                      <a:endParaRPr lang="es-PR" dirty="0">
                        <a:latin typeface="Arial" pitchFamily="34" charset="0"/>
                        <a:cs typeface="Arial" pitchFamily="34" charset="0"/>
                      </a:endParaRPr>
                    </a:p>
                  </a:txBody>
                  <a:tcPr/>
                </a:tc>
                <a:tc>
                  <a:txBody>
                    <a:bodyPr/>
                    <a:lstStyle/>
                    <a:p>
                      <a:pPr algn="ctr"/>
                      <a:r>
                        <a:rPr lang="es-PR" dirty="0" smtClean="0">
                          <a:latin typeface="Arial" pitchFamily="34" charset="0"/>
                          <a:cs typeface="Arial" pitchFamily="34" charset="0"/>
                        </a:rPr>
                        <a:t>83</a:t>
                      </a:r>
                      <a:endParaRPr lang="es-PR" dirty="0">
                        <a:latin typeface="Arial" pitchFamily="34" charset="0"/>
                        <a:cs typeface="Arial" pitchFamily="34" charset="0"/>
                      </a:endParaRPr>
                    </a:p>
                  </a:txBody>
                  <a:tcPr/>
                </a:tc>
              </a:tr>
              <a:tr h="753533">
                <a:tc>
                  <a:txBody>
                    <a:bodyPr/>
                    <a:lstStyle/>
                    <a:p>
                      <a:pPr algn="ctr"/>
                      <a:r>
                        <a:rPr lang="es-PR" dirty="0" smtClean="0"/>
                        <a:t>SPECIAL NEEDS</a:t>
                      </a:r>
                      <a:endParaRPr lang="es-PR" dirty="0"/>
                    </a:p>
                  </a:txBody>
                  <a:tcPr/>
                </a:tc>
                <a:tc>
                  <a:txBody>
                    <a:bodyPr/>
                    <a:lstStyle/>
                    <a:p>
                      <a:pPr algn="ctr"/>
                      <a:r>
                        <a:rPr lang="es-PR" smtClean="0">
                          <a:latin typeface="Arial" pitchFamily="34" charset="0"/>
                          <a:cs typeface="Arial" pitchFamily="34" charset="0"/>
                        </a:rPr>
                        <a:t>60</a:t>
                      </a:r>
                      <a:endParaRPr lang="es-PR" dirty="0">
                        <a:latin typeface="Arial" pitchFamily="34" charset="0"/>
                        <a:cs typeface="Arial" pitchFamily="34" charset="0"/>
                      </a:endParaRPr>
                    </a:p>
                  </a:txBody>
                  <a:tcPr/>
                </a:tc>
                <a:tc>
                  <a:txBody>
                    <a:bodyPr/>
                    <a:lstStyle/>
                    <a:p>
                      <a:pPr algn="ctr"/>
                      <a:r>
                        <a:rPr lang="es-PR" dirty="0" smtClean="0">
                          <a:latin typeface="Arial" pitchFamily="34" charset="0"/>
                          <a:cs typeface="Arial" pitchFamily="34" charset="0"/>
                        </a:rPr>
                        <a:t>68</a:t>
                      </a:r>
                      <a:endParaRPr lang="es-PR" dirty="0">
                        <a:latin typeface="Arial" pitchFamily="34" charset="0"/>
                        <a:cs typeface="Arial" pitchFamily="34" charset="0"/>
                      </a:endParaRPr>
                    </a:p>
                  </a:txBody>
                  <a:tcPr/>
                </a:tc>
              </a:tr>
            </a:tbl>
          </a:graphicData>
        </a:graphic>
      </p:graphicFrame>
      <p:pic>
        <p:nvPicPr>
          <p:cNvPr id="5" name="Picture 2" descr="K:\Fotos MST\PICT0347.JPG"/>
          <p:cNvPicPr>
            <a:picLocks noChangeAspect="1" noChangeArrowheads="1"/>
          </p:cNvPicPr>
          <p:nvPr/>
        </p:nvPicPr>
        <p:blipFill>
          <a:blip r:embed="rId3" cstate="print"/>
          <a:srcRect/>
          <a:stretch>
            <a:fillRect/>
          </a:stretch>
        </p:blipFill>
        <p:spPr bwMode="auto">
          <a:xfrm>
            <a:off x="6934200" y="152400"/>
            <a:ext cx="1981200" cy="1485901"/>
          </a:xfrm>
          <a:prstGeom prst="rect">
            <a:avLst/>
          </a:prstGeom>
          <a:ln w="88900" cap="sq" cmpd="thickThin">
            <a:solidFill>
              <a:schemeClr val="accent2">
                <a:lumMod val="75000"/>
              </a:schemeClr>
            </a:solidFill>
            <a:prstDash val="solid"/>
            <a:miter lim="800000"/>
          </a:ln>
          <a:effectLst>
            <a:innerShdw blurRad="76200">
              <a:srgbClr val="000000"/>
            </a:innerShdw>
          </a:effectLst>
        </p:spPr>
      </p:pic>
    </p:spTree>
  </p:cSld>
  <p:clrMapOvr>
    <a:masterClrMapping/>
  </p:clrMapOvr>
  <p:transition spd="slow">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609600" y="914400"/>
            <a:ext cx="8153400" cy="3094038"/>
          </a:xfrm>
          <a:prstGeom prst="rect">
            <a:avLst/>
          </a:prstGeom>
          <a:noFill/>
          <a:ln w="9525">
            <a:noFill/>
            <a:miter lim="800000"/>
            <a:headEnd/>
            <a:tailEnd/>
          </a:ln>
        </p:spPr>
      </p:pic>
      <p:sp>
        <p:nvSpPr>
          <p:cNvPr id="12291" name="Text Box 3"/>
          <p:cNvSpPr txBox="1">
            <a:spLocks noChangeArrowheads="1"/>
          </p:cNvSpPr>
          <p:nvPr/>
        </p:nvSpPr>
        <p:spPr bwMode="auto">
          <a:xfrm>
            <a:off x="1371600" y="609600"/>
            <a:ext cx="5943600" cy="366713"/>
          </a:xfrm>
          <a:prstGeom prst="rect">
            <a:avLst/>
          </a:prstGeom>
          <a:noFill/>
          <a:ln w="9525">
            <a:noFill/>
            <a:miter lim="800000"/>
            <a:headEnd/>
            <a:tailEnd/>
          </a:ln>
        </p:spPr>
        <p:txBody>
          <a:bodyPr>
            <a:spAutoFit/>
          </a:bodyPr>
          <a:lstStyle/>
          <a:p>
            <a:pPr eaLnBrk="1" hangingPunct="1">
              <a:spcBef>
                <a:spcPct val="50000"/>
              </a:spcBef>
            </a:pPr>
            <a:endParaRPr lang="es-PR">
              <a:latin typeface="Arial" charset="0"/>
            </a:endParaRPr>
          </a:p>
        </p:txBody>
      </p:sp>
      <p:pic>
        <p:nvPicPr>
          <p:cNvPr id="12300" name="Picture 2" descr="D:\marta-ALACIMA\alacima 2011-2012\master ciencia\nsta 2012\MST presentation NSTA\Foto Dr. Javier González Rosado (1).JPG"/>
          <p:cNvPicPr>
            <a:picLocks noChangeAspect="1" noChangeArrowheads="1"/>
          </p:cNvPicPr>
          <p:nvPr/>
        </p:nvPicPr>
        <p:blipFill>
          <a:blip r:embed="rId4" cstate="print"/>
          <a:srcRect/>
          <a:stretch>
            <a:fillRect/>
          </a:stretch>
        </p:blipFill>
        <p:spPr bwMode="auto">
          <a:xfrm>
            <a:off x="3657600" y="2362200"/>
            <a:ext cx="628650" cy="838200"/>
          </a:xfrm>
          <a:prstGeom prst="rect">
            <a:avLst/>
          </a:prstGeom>
          <a:noFill/>
          <a:ln w="9525">
            <a:noFill/>
            <a:miter lim="800000"/>
            <a:headEnd/>
            <a:tailEnd/>
          </a:ln>
        </p:spPr>
      </p:pic>
      <p:sp>
        <p:nvSpPr>
          <p:cNvPr id="13" name="Title 1"/>
          <p:cNvSpPr txBox="1">
            <a:spLocks/>
          </p:cNvSpPr>
          <p:nvPr/>
        </p:nvSpPr>
        <p:spPr>
          <a:xfrm>
            <a:off x="609600" y="4495800"/>
            <a:ext cx="7924800" cy="2057400"/>
          </a:xfrm>
          <a:prstGeom prst="rect">
            <a:avLst/>
          </a:prstGeom>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rgbClr val="000000"/>
                </a:solidFill>
                <a:uLnTx/>
                <a:uFillTx/>
                <a:latin typeface="+mj-lt"/>
                <a:ea typeface="+mj-ea"/>
                <a:cs typeface="+mj-cs"/>
              </a:rPr>
              <a:t>A Modified </a:t>
            </a:r>
            <a:r>
              <a:rPr lang="en-US" sz="2400" kern="0" dirty="0" smtClean="0">
                <a:solidFill>
                  <a:srgbClr val="000000"/>
                </a:solidFill>
                <a:latin typeface="+mj-lt"/>
                <a:ea typeface="+mj-ea"/>
                <a:cs typeface="+mj-cs"/>
              </a:rPr>
              <a:t>C</a:t>
            </a:r>
            <a:r>
              <a:rPr kumimoji="0" lang="en-US" sz="2400" b="0" i="0" u="none" strike="noStrike" kern="0" cap="none" spc="0" normalizeH="0" baseline="0" noProof="0" dirty="0" err="1" smtClean="0">
                <a:ln>
                  <a:noFill/>
                </a:ln>
                <a:solidFill>
                  <a:srgbClr val="000000"/>
                </a:solidFill>
                <a:uLnTx/>
                <a:uFillTx/>
                <a:latin typeface="+mj-lt"/>
                <a:ea typeface="+mj-ea"/>
                <a:cs typeface="+mj-cs"/>
              </a:rPr>
              <a:t>hemistry</a:t>
            </a:r>
            <a:r>
              <a:rPr kumimoji="0" lang="en-US" sz="2400" b="0" i="0" u="none" strike="noStrike" kern="0" cap="none" spc="0" normalizeH="0" baseline="0" noProof="0" dirty="0" smtClean="0">
                <a:ln>
                  <a:noFill/>
                </a:ln>
                <a:solidFill>
                  <a:srgbClr val="000000"/>
                </a:solidFill>
                <a:uLnTx/>
                <a:uFillTx/>
                <a:latin typeface="+mj-lt"/>
                <a:ea typeface="+mj-ea"/>
                <a:cs typeface="+mj-cs"/>
              </a:rPr>
              <a:t> </a:t>
            </a:r>
            <a:r>
              <a:rPr lang="en-US" sz="2400" kern="0" noProof="0" dirty="0" smtClean="0">
                <a:solidFill>
                  <a:srgbClr val="000000"/>
                </a:solidFill>
                <a:latin typeface="+mj-lt"/>
                <a:ea typeface="+mj-ea"/>
                <a:cs typeface="+mj-cs"/>
              </a:rPr>
              <a:t>L</a:t>
            </a:r>
            <a:r>
              <a:rPr kumimoji="0" lang="en-US" sz="2400" b="0" i="0" u="none" strike="noStrike" kern="0" cap="none" spc="0" normalizeH="0" baseline="0" noProof="0" dirty="0" smtClean="0">
                <a:ln>
                  <a:noFill/>
                </a:ln>
                <a:solidFill>
                  <a:srgbClr val="000000"/>
                </a:solidFill>
                <a:uLnTx/>
                <a:uFillTx/>
                <a:latin typeface="+mj-lt"/>
                <a:ea typeface="+mj-ea"/>
                <a:cs typeface="+mj-cs"/>
              </a:rPr>
              <a:t>aboratory to Enhance Conceptual </a:t>
            </a:r>
            <a:r>
              <a:rPr lang="en-US" sz="2400" kern="0" dirty="0" smtClean="0">
                <a:solidFill>
                  <a:srgbClr val="000000"/>
                </a:solidFill>
                <a:latin typeface="+mj-lt"/>
                <a:ea typeface="+mj-ea"/>
                <a:cs typeface="+mj-cs"/>
              </a:rPr>
              <a:t>U</a:t>
            </a:r>
            <a:r>
              <a:rPr kumimoji="0" lang="en-US" sz="2400" b="0" i="0" u="none" strike="noStrike" kern="0" cap="none" spc="0" normalizeH="0" baseline="0" noProof="0" dirty="0" err="1" smtClean="0">
                <a:ln>
                  <a:noFill/>
                </a:ln>
                <a:solidFill>
                  <a:srgbClr val="000000"/>
                </a:solidFill>
                <a:uLnTx/>
                <a:uFillTx/>
                <a:latin typeface="+mj-lt"/>
                <a:ea typeface="+mj-ea"/>
                <a:cs typeface="+mj-cs"/>
              </a:rPr>
              <a:t>nderstanding</a:t>
            </a:r>
            <a:r>
              <a:rPr kumimoji="0" lang="en-US" sz="2400" b="0" i="0" u="none" strike="noStrike" kern="0" cap="none" spc="0" normalizeH="0" baseline="0" noProof="0" dirty="0" smtClean="0">
                <a:ln>
                  <a:noFill/>
                </a:ln>
                <a:solidFill>
                  <a:srgbClr val="000000"/>
                </a:solidFill>
                <a:uLnTx/>
                <a:uFillTx/>
                <a:latin typeface="+mj-lt"/>
                <a:ea typeface="+mj-ea"/>
                <a:cs typeface="+mj-cs"/>
              </a:rPr>
              <a:t> in Special </a:t>
            </a:r>
            <a:r>
              <a:rPr lang="en-US" sz="2400" kern="0" dirty="0" smtClean="0">
                <a:solidFill>
                  <a:srgbClr val="000000"/>
                </a:solidFill>
                <a:latin typeface="+mj-lt"/>
                <a:ea typeface="+mj-ea"/>
                <a:cs typeface="+mj-cs"/>
              </a:rPr>
              <a:t>N</a:t>
            </a:r>
            <a:r>
              <a:rPr kumimoji="0" lang="en-US" sz="2400" b="0" i="0" u="none" strike="noStrike" kern="0" cap="none" spc="0" normalizeH="0" baseline="0" noProof="0" dirty="0" err="1" smtClean="0">
                <a:ln>
                  <a:noFill/>
                </a:ln>
                <a:solidFill>
                  <a:srgbClr val="000000"/>
                </a:solidFill>
                <a:uLnTx/>
                <a:uFillTx/>
                <a:latin typeface="+mj-lt"/>
                <a:ea typeface="+mj-ea"/>
                <a:cs typeface="+mj-cs"/>
              </a:rPr>
              <a:t>eeds</a:t>
            </a:r>
            <a:r>
              <a:rPr kumimoji="0" lang="en-US" sz="2400" b="0" i="0" u="none" strike="noStrike" kern="0" cap="none" spc="0" normalizeH="0" baseline="0" noProof="0" dirty="0" smtClean="0">
                <a:ln>
                  <a:noFill/>
                </a:ln>
                <a:solidFill>
                  <a:srgbClr val="000000"/>
                </a:solidFill>
                <a:uLnTx/>
                <a:uFillTx/>
                <a:latin typeface="+mj-lt"/>
                <a:ea typeface="+mj-ea"/>
                <a:cs typeface="+mj-cs"/>
              </a:rPr>
              <a:t> Students</a:t>
            </a:r>
            <a:br>
              <a:rPr kumimoji="0" lang="en-US" sz="2400" b="0" i="0" u="none" strike="noStrike" kern="0" cap="none" spc="0" normalizeH="0" baseline="0" noProof="0" dirty="0" smtClean="0">
                <a:ln>
                  <a:noFill/>
                </a:ln>
                <a:solidFill>
                  <a:srgbClr val="000000"/>
                </a:solidFill>
                <a:uLnTx/>
                <a:uFillTx/>
                <a:latin typeface="+mj-lt"/>
                <a:ea typeface="+mj-ea"/>
                <a:cs typeface="+mj-cs"/>
              </a:rPr>
            </a:br>
            <a:r>
              <a:rPr kumimoji="0" lang="en-US" sz="2400" b="0" i="0" u="none" strike="noStrike" kern="0" cap="none" spc="0" normalizeH="0" baseline="0" noProof="0" dirty="0" smtClean="0">
                <a:ln>
                  <a:noFill/>
                </a:ln>
                <a:solidFill>
                  <a:srgbClr val="000000"/>
                </a:solidFill>
                <a:uLnTx/>
                <a:uFillTx/>
                <a:latin typeface="+mj-lt"/>
                <a:ea typeface="+mj-ea"/>
                <a:cs typeface="+mj-cs"/>
              </a:rPr>
              <a:t>Javier </a:t>
            </a:r>
            <a:r>
              <a:rPr kumimoji="0" lang="en-US" sz="2400" b="0" i="0" u="none" strike="noStrike" kern="0" cap="none" spc="0" normalizeH="0" baseline="0" noProof="0" dirty="0" err="1" smtClean="0">
                <a:ln>
                  <a:noFill/>
                </a:ln>
                <a:solidFill>
                  <a:srgbClr val="000000"/>
                </a:solidFill>
                <a:uLnTx/>
                <a:uFillTx/>
                <a:latin typeface="+mj-lt"/>
                <a:ea typeface="+mj-ea"/>
                <a:cs typeface="+mj-cs"/>
              </a:rPr>
              <a:t>González</a:t>
            </a:r>
            <a:r>
              <a:rPr kumimoji="0" lang="en-US" sz="2400" b="0" i="0" u="none" strike="noStrike" kern="0" cap="none" spc="0" normalizeH="0" baseline="0" noProof="0" dirty="0" smtClean="0">
                <a:ln>
                  <a:noFill/>
                </a:ln>
                <a:solidFill>
                  <a:srgbClr val="000000"/>
                </a:solidFill>
                <a:uLnTx/>
                <a:uFillTx/>
                <a:latin typeface="+mj-lt"/>
                <a:ea typeface="+mj-ea"/>
                <a:cs typeface="+mj-cs"/>
              </a:rPr>
              <a:t>-Rosado</a:t>
            </a:r>
            <a:endParaRPr kumimoji="0" lang="en-US" sz="2400" b="0" i="0" u="none" strike="noStrike" kern="0" cap="none" spc="0" normalizeH="0" baseline="0" noProof="0" dirty="0">
              <a:ln>
                <a:noFill/>
              </a:ln>
              <a:solidFill>
                <a:srgbClr val="000000"/>
              </a:solidFill>
              <a:uLnTx/>
              <a:uFillTx/>
              <a:latin typeface="+mj-lt"/>
              <a:ea typeface="+mj-ea"/>
              <a:cs typeface="+mj-cs"/>
            </a:endParaRPr>
          </a:p>
        </p:txBody>
      </p:sp>
    </p:spTree>
  </p:cSld>
  <p:clrMapOvr>
    <a:masterClrMapping/>
  </p:clrMapOvr>
  <p:transition spd="slow">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001000" cy="1524000"/>
          </a:xfrm>
        </p:spPr>
        <p:txBody>
          <a:bodyPr>
            <a:normAutofit fontScale="90000"/>
          </a:bodyPr>
          <a:lstStyle/>
          <a:p>
            <a:pPr>
              <a:defRPr/>
            </a:pPr>
            <a:r>
              <a:rPr lang="en-US" sz="3200" dirty="0" smtClean="0"/>
              <a:t>A modified chemistry laboratory to enhance conceptual understanding in special needs students</a:t>
            </a:r>
            <a:endParaRPr lang="en-US" sz="2800" dirty="0"/>
          </a:p>
        </p:txBody>
      </p:sp>
      <p:sp>
        <p:nvSpPr>
          <p:cNvPr id="13315" name="Content Placeholder 2"/>
          <p:cNvSpPr>
            <a:spLocks noGrp="1"/>
          </p:cNvSpPr>
          <p:nvPr>
            <p:ph idx="1"/>
          </p:nvPr>
        </p:nvSpPr>
        <p:spPr>
          <a:xfrm>
            <a:off x="152400" y="1676400"/>
            <a:ext cx="8686800" cy="4191000"/>
          </a:xfrm>
        </p:spPr>
        <p:txBody>
          <a:bodyPr>
            <a:normAutofit fontScale="92500"/>
          </a:bodyPr>
          <a:lstStyle/>
          <a:p>
            <a:pPr eaLnBrk="1" hangingPunct="1">
              <a:spcBef>
                <a:spcPts val="600"/>
              </a:spcBef>
              <a:buClr>
                <a:schemeClr val="accent1"/>
              </a:buClr>
              <a:buSzPct val="70000"/>
              <a:buFont typeface="Wingdings" pitchFamily="2" charset="2"/>
              <a:buNone/>
            </a:pPr>
            <a:r>
              <a:rPr lang="en-US" sz="2800" b="1" dirty="0" smtClean="0"/>
              <a:t>Research Question</a:t>
            </a:r>
          </a:p>
          <a:p>
            <a:pPr>
              <a:spcBef>
                <a:spcPts val="600"/>
              </a:spcBef>
              <a:buSzPct val="70000"/>
            </a:pPr>
            <a:r>
              <a:rPr lang="en-US" sz="2800" dirty="0" smtClean="0"/>
              <a:t>Is this laboratory approach effective in enhancing conceptual understanding of the classification of matter in special needs students?</a:t>
            </a:r>
          </a:p>
          <a:p>
            <a:pPr>
              <a:spcBef>
                <a:spcPts val="600"/>
              </a:spcBef>
              <a:buSzPct val="70000"/>
              <a:buNone/>
            </a:pPr>
            <a:r>
              <a:rPr lang="en-US" sz="2800" dirty="0" smtClean="0"/>
              <a:t> </a:t>
            </a:r>
          </a:p>
          <a:p>
            <a:pPr>
              <a:spcBef>
                <a:spcPts val="600"/>
              </a:spcBef>
              <a:buClr>
                <a:schemeClr val="accent1"/>
              </a:buClr>
              <a:buSzPct val="70000"/>
              <a:buFontTx/>
              <a:buNone/>
              <a:defRPr/>
            </a:pPr>
            <a:r>
              <a:rPr lang="en-US" sz="2800" b="1" dirty="0" smtClean="0">
                <a:cs typeface="Arial" pitchFamily="34" charset="0"/>
              </a:rPr>
              <a:t>Strategies:</a:t>
            </a:r>
          </a:p>
          <a:p>
            <a:pPr marL="514350" indent="-514350">
              <a:spcBef>
                <a:spcPts val="600"/>
              </a:spcBef>
              <a:buSzPct val="70000"/>
              <a:buFont typeface="+mj-lt"/>
              <a:buAutoNum type="arabicPeriod"/>
              <a:defRPr/>
            </a:pPr>
            <a:r>
              <a:rPr lang="en-US" sz="2800" dirty="0" smtClean="0">
                <a:cs typeface="Arial" pitchFamily="34" charset="0"/>
              </a:rPr>
              <a:t>Use of manipulative</a:t>
            </a:r>
          </a:p>
          <a:p>
            <a:pPr marL="514350" indent="-514350">
              <a:spcBef>
                <a:spcPts val="600"/>
              </a:spcBef>
              <a:buSzPct val="70000"/>
              <a:buFont typeface="+mj-lt"/>
              <a:buAutoNum type="arabicPeriod"/>
              <a:defRPr/>
            </a:pPr>
            <a:r>
              <a:rPr lang="en-US" sz="2800" dirty="0" smtClean="0">
                <a:cs typeface="Arial" pitchFamily="34" charset="0"/>
              </a:rPr>
              <a:t>Cooperative groups</a:t>
            </a:r>
          </a:p>
          <a:p>
            <a:pPr marL="514350" indent="-514350">
              <a:spcBef>
                <a:spcPts val="600"/>
              </a:spcBef>
              <a:buSzPct val="70000"/>
              <a:buFont typeface="+mj-lt"/>
              <a:buAutoNum type="arabicPeriod"/>
              <a:defRPr/>
            </a:pPr>
            <a:r>
              <a:rPr lang="en-US" sz="2800" dirty="0" smtClean="0">
                <a:cs typeface="Arial" pitchFamily="34" charset="0"/>
              </a:rPr>
              <a:t>Socialized discussion</a:t>
            </a:r>
          </a:p>
          <a:p>
            <a:pPr>
              <a:spcBef>
                <a:spcPts val="600"/>
              </a:spcBef>
              <a:buClr>
                <a:schemeClr val="accent1"/>
              </a:buClr>
              <a:buSzPct val="70000"/>
              <a:buNone/>
            </a:pPr>
            <a:endParaRPr lang="en-US" sz="2800" dirty="0" smtClean="0"/>
          </a:p>
        </p:txBody>
      </p:sp>
      <p:pic>
        <p:nvPicPr>
          <p:cNvPr id="5" name="Picture 4" descr="C:\Users\Yamaris\Downloads\la foto (10).JPG"/>
          <p:cNvPicPr/>
          <p:nvPr/>
        </p:nvPicPr>
        <p:blipFill>
          <a:blip r:embed="rId3" cstate="print"/>
          <a:srcRect/>
          <a:stretch>
            <a:fillRect/>
          </a:stretch>
        </p:blipFill>
        <p:spPr bwMode="auto">
          <a:xfrm>
            <a:off x="6019800" y="4343400"/>
            <a:ext cx="2971800" cy="2362200"/>
          </a:xfrm>
          <a:prstGeom prst="rect">
            <a:avLst/>
          </a:prstGeom>
          <a:noFill/>
          <a:ln w="9525">
            <a:solidFill>
              <a:schemeClr val="accent2"/>
            </a:solidFill>
            <a:miter lim="800000"/>
            <a:headEnd/>
            <a:tailEnd/>
          </a:ln>
          <a:effectLst>
            <a:glow rad="101600">
              <a:schemeClr val="accent2">
                <a:satMod val="175000"/>
                <a:alpha val="40000"/>
              </a:schemeClr>
            </a:glow>
          </a:effectLst>
        </p:spPr>
      </p:pic>
    </p:spTree>
  </p:cSld>
  <p:clrMapOvr>
    <a:masterClrMapping/>
  </p:clrMapOvr>
  <p:transition spd="slow">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9200" y="533400"/>
            <a:ext cx="7696200" cy="685800"/>
          </a:xfrm>
        </p:spPr>
        <p:txBody>
          <a:bodyPr>
            <a:noAutofit/>
          </a:bodyPr>
          <a:lstStyle/>
          <a:p>
            <a:r>
              <a:rPr lang="en-US" b="0" dirty="0" smtClean="0">
                <a:latin typeface="Arial" pitchFamily="34" charset="0"/>
                <a:cs typeface="Arial" pitchFamily="34" charset="0"/>
              </a:rPr>
              <a:t>Data Collection</a:t>
            </a:r>
            <a:br>
              <a:rPr lang="en-US" b="0" dirty="0" smtClean="0">
                <a:latin typeface="Arial" pitchFamily="34" charset="0"/>
                <a:cs typeface="Arial" pitchFamily="34" charset="0"/>
              </a:rPr>
            </a:br>
            <a:endParaRPr lang="es-PR" dirty="0"/>
          </a:p>
        </p:txBody>
      </p:sp>
      <p:sp>
        <p:nvSpPr>
          <p:cNvPr id="3" name="Content Placeholder 2"/>
          <p:cNvSpPr>
            <a:spLocks noGrp="1"/>
          </p:cNvSpPr>
          <p:nvPr>
            <p:ph idx="1"/>
          </p:nvPr>
        </p:nvSpPr>
        <p:spPr>
          <a:xfrm>
            <a:off x="228600" y="1927591"/>
            <a:ext cx="8229600" cy="4625609"/>
          </a:xfrm>
        </p:spPr>
        <p:txBody>
          <a:bodyPr/>
          <a:lstStyle/>
          <a:p>
            <a:pPr marL="514350" indent="-514350">
              <a:spcBef>
                <a:spcPts val="600"/>
              </a:spcBef>
              <a:buClr>
                <a:schemeClr val="accent1"/>
              </a:buClr>
              <a:buSzPct val="70000"/>
              <a:buFont typeface="+mj-lt"/>
              <a:buAutoNum type="arabicPeriod"/>
              <a:defRPr/>
            </a:pPr>
            <a:r>
              <a:rPr lang="en-US" b="0" dirty="0" smtClean="0">
                <a:latin typeface="Arial" pitchFamily="34" charset="0"/>
                <a:cs typeface="Arial" pitchFamily="34" charset="0"/>
              </a:rPr>
              <a:t>Pre/Post test</a:t>
            </a:r>
          </a:p>
          <a:p>
            <a:pPr marL="514350" indent="-514350">
              <a:spcBef>
                <a:spcPts val="600"/>
              </a:spcBef>
              <a:buClr>
                <a:schemeClr val="accent1"/>
              </a:buClr>
              <a:buSzPct val="70000"/>
              <a:buFont typeface="+mj-lt"/>
              <a:buAutoNum type="arabicPeriod"/>
              <a:defRPr/>
            </a:pPr>
            <a:r>
              <a:rPr lang="en-US" b="0" dirty="0" smtClean="0">
                <a:latin typeface="Arial" pitchFamily="34" charset="0"/>
                <a:cs typeface="Arial" pitchFamily="34" charset="0"/>
              </a:rPr>
              <a:t>Focus groups</a:t>
            </a:r>
          </a:p>
          <a:p>
            <a:pPr marL="514350" indent="-514350">
              <a:spcBef>
                <a:spcPts val="600"/>
              </a:spcBef>
              <a:buClr>
                <a:schemeClr val="accent1"/>
              </a:buClr>
              <a:buSzPct val="70000"/>
              <a:buFont typeface="+mj-lt"/>
              <a:buAutoNum type="arabicPeriod"/>
              <a:defRPr/>
            </a:pPr>
            <a:r>
              <a:rPr lang="en-US" dirty="0" smtClean="0">
                <a:latin typeface="Arial" pitchFamily="34" charset="0"/>
                <a:cs typeface="Arial" pitchFamily="34" charset="0"/>
              </a:rPr>
              <a:t>Drawing</a:t>
            </a:r>
            <a:endParaRPr lang="en-US" b="0" dirty="0" smtClean="0">
              <a:latin typeface="Arial" pitchFamily="34" charset="0"/>
              <a:cs typeface="Arial" pitchFamily="34" charset="0"/>
            </a:endParaRPr>
          </a:p>
          <a:p>
            <a:pPr>
              <a:defRPr/>
            </a:pPr>
            <a:endParaRPr lang="en-US" dirty="0"/>
          </a:p>
        </p:txBody>
      </p:sp>
      <p:pic>
        <p:nvPicPr>
          <p:cNvPr id="5" name="Picture 4" descr="C:\Users\Yamaris\Downloads\la foto (1).JPG"/>
          <p:cNvPicPr/>
          <p:nvPr/>
        </p:nvPicPr>
        <p:blipFill>
          <a:blip r:embed="rId3" cstate="print"/>
          <a:srcRect/>
          <a:stretch>
            <a:fillRect/>
          </a:stretch>
        </p:blipFill>
        <p:spPr bwMode="auto">
          <a:xfrm>
            <a:off x="5638800" y="4495800"/>
            <a:ext cx="3048000" cy="2133600"/>
          </a:xfrm>
          <a:prstGeom prst="rect">
            <a:avLst/>
          </a:prstGeom>
          <a:noFill/>
          <a:ln w="9525">
            <a:solidFill>
              <a:schemeClr val="accent2"/>
            </a:solidFill>
            <a:miter lim="800000"/>
            <a:headEnd/>
            <a:tailEnd/>
          </a:ln>
          <a:effectLst>
            <a:glow rad="101600">
              <a:schemeClr val="accent2">
                <a:satMod val="175000"/>
                <a:alpha val="40000"/>
              </a:schemeClr>
            </a:glow>
          </a:effectLst>
        </p:spPr>
      </p:pic>
      <p:pic>
        <p:nvPicPr>
          <p:cNvPr id="7" name="Picture 6" descr="C:\Users\Yamaris\Downloads\la foto (7).JPG"/>
          <p:cNvPicPr/>
          <p:nvPr/>
        </p:nvPicPr>
        <p:blipFill>
          <a:blip r:embed="rId4" cstate="print"/>
          <a:srcRect/>
          <a:stretch>
            <a:fillRect/>
          </a:stretch>
        </p:blipFill>
        <p:spPr bwMode="auto">
          <a:xfrm>
            <a:off x="838200" y="4572000"/>
            <a:ext cx="2819400" cy="2286000"/>
          </a:xfrm>
          <a:prstGeom prst="rect">
            <a:avLst/>
          </a:prstGeom>
          <a:noFill/>
          <a:ln w="9525">
            <a:solidFill>
              <a:schemeClr val="accent2"/>
            </a:solidFill>
            <a:miter lim="800000"/>
            <a:headEnd/>
            <a:tailEnd/>
          </a:ln>
          <a:effectLst>
            <a:glow rad="101600">
              <a:schemeClr val="accent2">
                <a:satMod val="175000"/>
                <a:alpha val="40000"/>
              </a:schemeClr>
            </a:glow>
          </a:effectLst>
        </p:spPr>
      </p:pic>
    </p:spTree>
  </p:cSld>
  <p:clrMapOvr>
    <a:masterClrMapping/>
  </p:clrMapOvr>
  <p:transition spd="slow">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PR" dirty="0" err="1" smtClean="0"/>
              <a:t>Results</a:t>
            </a:r>
            <a:endParaRPr lang="es-PR" dirty="0"/>
          </a:p>
        </p:txBody>
      </p:sp>
      <p:graphicFrame>
        <p:nvGraphicFramePr>
          <p:cNvPr id="6" name="Content Placeholder 3"/>
          <p:cNvGraphicFramePr>
            <a:graphicFrameLocks/>
          </p:cNvGraphicFramePr>
          <p:nvPr/>
        </p:nvGraphicFramePr>
        <p:xfrm>
          <a:off x="609600" y="1371600"/>
          <a:ext cx="8153400" cy="2199640"/>
        </p:xfrm>
        <a:graphic>
          <a:graphicData uri="http://schemas.openxmlformats.org/drawingml/2006/table">
            <a:tbl>
              <a:tblPr firstRow="1" bandRow="1">
                <a:tableStyleId>{5C22544A-7EE6-4342-B048-85BDC9FD1C3A}</a:tableStyleId>
              </a:tblPr>
              <a:tblGrid>
                <a:gridCol w="2717800"/>
                <a:gridCol w="2717800"/>
                <a:gridCol w="2717800"/>
              </a:tblGrid>
              <a:tr h="370840">
                <a:tc>
                  <a:txBody>
                    <a:bodyPr/>
                    <a:lstStyle/>
                    <a:p>
                      <a:pPr algn="ctr"/>
                      <a:r>
                        <a:rPr lang="es-PR" dirty="0" err="1" smtClean="0"/>
                        <a:t>Students</a:t>
                      </a:r>
                      <a:endParaRPr lang="en-US" dirty="0"/>
                    </a:p>
                  </a:txBody>
                  <a:tcPr/>
                </a:tc>
                <a:tc>
                  <a:txBody>
                    <a:bodyPr/>
                    <a:lstStyle/>
                    <a:p>
                      <a:pPr algn="ctr"/>
                      <a:r>
                        <a:rPr lang="es-PR" dirty="0" smtClean="0"/>
                        <a:t>Pre-test</a:t>
                      </a:r>
                      <a:endParaRPr lang="en-US" dirty="0"/>
                    </a:p>
                  </a:txBody>
                  <a:tcPr/>
                </a:tc>
                <a:tc>
                  <a:txBody>
                    <a:bodyPr/>
                    <a:lstStyle/>
                    <a:p>
                      <a:pPr algn="ctr"/>
                      <a:r>
                        <a:rPr lang="es-PR" dirty="0" smtClean="0"/>
                        <a:t>Post-test</a:t>
                      </a:r>
                      <a:endParaRPr lang="en-US" dirty="0"/>
                    </a:p>
                  </a:txBody>
                  <a:tcPr/>
                </a:tc>
              </a:tr>
              <a:tr h="370840">
                <a:tc>
                  <a:txBody>
                    <a:bodyPr/>
                    <a:lstStyle/>
                    <a:p>
                      <a:pPr algn="ctr"/>
                      <a:endParaRPr lang="es-PR" dirty="0" smtClean="0"/>
                    </a:p>
                    <a:p>
                      <a:pPr algn="ctr"/>
                      <a:r>
                        <a:rPr lang="es-PR" dirty="0" err="1" smtClean="0"/>
                        <a:t>Main</a:t>
                      </a:r>
                      <a:r>
                        <a:rPr lang="es-PR" dirty="0" smtClean="0"/>
                        <a:t> </a:t>
                      </a:r>
                      <a:r>
                        <a:rPr lang="es-PR" dirty="0" err="1" smtClean="0"/>
                        <a:t>Stream</a:t>
                      </a:r>
                      <a:endParaRPr lang="es-PR" dirty="0" smtClean="0"/>
                    </a:p>
                    <a:p>
                      <a:pPr algn="ctr"/>
                      <a:endParaRPr lang="es-PR" dirty="0" smtClean="0"/>
                    </a:p>
                  </a:txBody>
                  <a:tcPr/>
                </a:tc>
                <a:tc>
                  <a:txBody>
                    <a:bodyPr/>
                    <a:lstStyle/>
                    <a:p>
                      <a:pPr algn="ctr"/>
                      <a:endParaRPr lang="es-PR" dirty="0" smtClean="0"/>
                    </a:p>
                    <a:p>
                      <a:pPr algn="ctr"/>
                      <a:r>
                        <a:rPr lang="es-PR" dirty="0" smtClean="0"/>
                        <a:t>15%</a:t>
                      </a:r>
                      <a:endParaRPr lang="en-US" dirty="0"/>
                    </a:p>
                  </a:txBody>
                  <a:tcPr/>
                </a:tc>
                <a:tc>
                  <a:txBody>
                    <a:bodyPr/>
                    <a:lstStyle/>
                    <a:p>
                      <a:pPr algn="ctr"/>
                      <a:endParaRPr lang="es-PR" dirty="0" smtClean="0"/>
                    </a:p>
                    <a:p>
                      <a:pPr algn="ctr"/>
                      <a:r>
                        <a:rPr lang="es-PR" dirty="0" smtClean="0"/>
                        <a:t>47%</a:t>
                      </a:r>
                      <a:endParaRPr lang="en-US" dirty="0"/>
                    </a:p>
                  </a:txBody>
                  <a:tcPr/>
                </a:tc>
              </a:tr>
              <a:tr h="370840">
                <a:tc>
                  <a:txBody>
                    <a:bodyPr/>
                    <a:lstStyle/>
                    <a:p>
                      <a:pPr algn="ctr"/>
                      <a:endParaRPr lang="es-PR" dirty="0" smtClean="0"/>
                    </a:p>
                    <a:p>
                      <a:pPr algn="ctr"/>
                      <a:r>
                        <a:rPr lang="es-PR" dirty="0" smtClean="0"/>
                        <a:t>SNS</a:t>
                      </a:r>
                    </a:p>
                    <a:p>
                      <a:pPr algn="ctr"/>
                      <a:endParaRPr lang="es-PR" dirty="0" smtClean="0"/>
                    </a:p>
                  </a:txBody>
                  <a:tcPr/>
                </a:tc>
                <a:tc>
                  <a:txBody>
                    <a:bodyPr/>
                    <a:lstStyle/>
                    <a:p>
                      <a:pPr algn="ctr"/>
                      <a:endParaRPr lang="es-PR" dirty="0" smtClean="0"/>
                    </a:p>
                    <a:p>
                      <a:pPr algn="ctr"/>
                      <a:r>
                        <a:rPr lang="es-PR" dirty="0" smtClean="0"/>
                        <a:t>10%</a:t>
                      </a:r>
                      <a:endParaRPr lang="en-US" dirty="0"/>
                    </a:p>
                  </a:txBody>
                  <a:tcPr/>
                </a:tc>
                <a:tc>
                  <a:txBody>
                    <a:bodyPr/>
                    <a:lstStyle/>
                    <a:p>
                      <a:pPr algn="ctr"/>
                      <a:endParaRPr lang="es-PR" dirty="0" smtClean="0"/>
                    </a:p>
                    <a:p>
                      <a:pPr algn="ctr"/>
                      <a:r>
                        <a:rPr lang="es-PR" dirty="0" smtClean="0"/>
                        <a:t>35%</a:t>
                      </a:r>
                      <a:endParaRPr lang="en-US" dirty="0"/>
                    </a:p>
                  </a:txBody>
                  <a:tcPr/>
                </a:tc>
              </a:tr>
            </a:tbl>
          </a:graphicData>
        </a:graphic>
      </p:graphicFrame>
      <p:sp>
        <p:nvSpPr>
          <p:cNvPr id="7" name="Rectangle 6"/>
          <p:cNvSpPr/>
          <p:nvPr/>
        </p:nvSpPr>
        <p:spPr>
          <a:xfrm>
            <a:off x="914400" y="4267200"/>
            <a:ext cx="7848600" cy="1200329"/>
          </a:xfrm>
          <a:prstGeom prst="rect">
            <a:avLst/>
          </a:prstGeom>
        </p:spPr>
        <p:txBody>
          <a:bodyPr wrap="square">
            <a:spAutoFit/>
          </a:bodyPr>
          <a:lstStyle/>
          <a:p>
            <a:r>
              <a:rPr lang="en-US" dirty="0" smtClean="0"/>
              <a:t>The majority of the group has the opinion that this activity helped them acquire new understanding of the matter, have more observation skills and develop a better analysis to understand the characteristics of compounds, elements, solutions and mixtures. </a:t>
            </a:r>
            <a:endParaRPr lang="es-PR" dirty="0"/>
          </a:p>
        </p:txBody>
      </p:sp>
    </p:spTree>
  </p:cSld>
  <p:clrMapOvr>
    <a:masterClrMapping/>
  </p:clrMapOvr>
  <p:transition spd="slow">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457200" y="685800"/>
            <a:ext cx="8153400" cy="3094038"/>
          </a:xfrm>
          <a:prstGeom prst="rect">
            <a:avLst/>
          </a:prstGeom>
          <a:noFill/>
          <a:ln w="9525">
            <a:noFill/>
            <a:miter lim="800000"/>
            <a:headEnd/>
            <a:tailEnd/>
          </a:ln>
        </p:spPr>
      </p:pic>
      <p:sp>
        <p:nvSpPr>
          <p:cNvPr id="16387" name="Text Box 3"/>
          <p:cNvSpPr txBox="1">
            <a:spLocks noChangeArrowheads="1"/>
          </p:cNvSpPr>
          <p:nvPr/>
        </p:nvSpPr>
        <p:spPr bwMode="auto">
          <a:xfrm>
            <a:off x="1371600" y="609600"/>
            <a:ext cx="5943600" cy="366713"/>
          </a:xfrm>
          <a:prstGeom prst="rect">
            <a:avLst/>
          </a:prstGeom>
          <a:noFill/>
          <a:ln w="9525">
            <a:noFill/>
            <a:miter lim="800000"/>
            <a:headEnd/>
            <a:tailEnd/>
          </a:ln>
        </p:spPr>
        <p:txBody>
          <a:bodyPr>
            <a:spAutoFit/>
          </a:bodyPr>
          <a:lstStyle/>
          <a:p>
            <a:pPr eaLnBrk="1" hangingPunct="1">
              <a:spcBef>
                <a:spcPct val="50000"/>
              </a:spcBef>
            </a:pPr>
            <a:endParaRPr lang="es-PR">
              <a:latin typeface="Arial" charset="0"/>
            </a:endParaRPr>
          </a:p>
        </p:txBody>
      </p:sp>
      <p:pic>
        <p:nvPicPr>
          <p:cNvPr id="16396" name="Picture 13" descr="K:\Fotos MST\100VRDMC\DSC00066.JPG"/>
          <p:cNvPicPr>
            <a:picLocks noChangeAspect="1" noChangeArrowheads="1"/>
          </p:cNvPicPr>
          <p:nvPr/>
        </p:nvPicPr>
        <p:blipFill>
          <a:blip r:embed="rId4" cstate="print"/>
          <a:srcRect/>
          <a:stretch>
            <a:fillRect/>
          </a:stretch>
        </p:blipFill>
        <p:spPr bwMode="auto">
          <a:xfrm>
            <a:off x="5715000" y="1295400"/>
            <a:ext cx="457200" cy="609600"/>
          </a:xfrm>
          <a:prstGeom prst="rect">
            <a:avLst/>
          </a:prstGeom>
          <a:noFill/>
          <a:ln w="9525">
            <a:noFill/>
            <a:miter lim="800000"/>
            <a:headEnd/>
            <a:tailEnd/>
          </a:ln>
        </p:spPr>
      </p:pic>
      <p:sp>
        <p:nvSpPr>
          <p:cNvPr id="13" name="Title 1"/>
          <p:cNvSpPr txBox="1">
            <a:spLocks/>
          </p:cNvSpPr>
          <p:nvPr/>
        </p:nvSpPr>
        <p:spPr>
          <a:xfrm>
            <a:off x="762000" y="4191000"/>
            <a:ext cx="8229600" cy="16764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uLnTx/>
                <a:uFillTx/>
                <a:latin typeface="+mj-lt"/>
                <a:ea typeface="+mj-ea"/>
                <a:cs typeface="+mj-cs"/>
              </a:rPr>
              <a:t>A </a:t>
            </a:r>
            <a:r>
              <a:rPr kumimoji="0" lang="en-US" sz="2400" b="0" i="0" u="none" strike="noStrike" kern="0" cap="none" spc="0" normalizeH="0" baseline="0" noProof="0" dirty="0" err="1" smtClean="0">
                <a:ln>
                  <a:noFill/>
                </a:ln>
                <a:uLnTx/>
                <a:uFillTx/>
                <a:latin typeface="+mj-lt"/>
                <a:ea typeface="+mj-ea"/>
                <a:cs typeface="+mj-cs"/>
              </a:rPr>
              <a:t>Synectic</a:t>
            </a:r>
            <a:r>
              <a:rPr kumimoji="0" lang="en-US" sz="2400" b="0" i="0" u="none" strike="noStrike" kern="0" cap="none" spc="0" normalizeH="0" baseline="0" noProof="0" dirty="0" smtClean="0">
                <a:ln>
                  <a:noFill/>
                </a:ln>
                <a:uLnTx/>
                <a:uFillTx/>
                <a:latin typeface="+mj-lt"/>
                <a:ea typeface="+mj-ea"/>
                <a:cs typeface="+mj-cs"/>
              </a:rPr>
              <a:t> Learning Model as an Effective Strategy in Teaching the Mol Concept to Special Needs Students</a:t>
            </a:r>
            <a:br>
              <a:rPr kumimoji="0" lang="en-US" sz="2400" b="0" i="0" u="none" strike="noStrike" kern="0" cap="none" spc="0" normalizeH="0" baseline="0" noProof="0" dirty="0" smtClean="0">
                <a:ln>
                  <a:noFill/>
                </a:ln>
                <a:uLnTx/>
                <a:uFillTx/>
                <a:latin typeface="+mj-lt"/>
                <a:ea typeface="+mj-ea"/>
                <a:cs typeface="+mj-cs"/>
              </a:rPr>
            </a:br>
            <a:r>
              <a:rPr kumimoji="0" lang="en-US" sz="2400" b="0" i="0" u="none" strike="noStrike" kern="0" cap="none" spc="0" normalizeH="0" baseline="0" noProof="0" dirty="0" smtClean="0">
                <a:ln>
                  <a:noFill/>
                </a:ln>
                <a:uLnTx/>
                <a:uFillTx/>
                <a:latin typeface="+mj-lt"/>
                <a:ea typeface="+mj-ea"/>
                <a:cs typeface="+mj-cs"/>
              </a:rPr>
              <a:t>Carmen Ruiz</a:t>
            </a:r>
            <a:endParaRPr kumimoji="0" lang="en-US" sz="2400" b="0" i="0" u="none" strike="noStrike" kern="0" cap="none" spc="0" normalizeH="0" baseline="0" noProof="0" dirty="0">
              <a:ln>
                <a:noFill/>
              </a:ln>
              <a:uLnTx/>
              <a:uFillTx/>
              <a:latin typeface="+mj-lt"/>
              <a:ea typeface="+mj-ea"/>
              <a:cs typeface="+mj-cs"/>
            </a:endParaRPr>
          </a:p>
        </p:txBody>
      </p:sp>
    </p:spTree>
  </p:cSld>
  <p:clrMapOvr>
    <a:masterClrMapping/>
  </p:clrMapOvr>
  <p:transition spd="slow">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82000" cy="1371600"/>
          </a:xfrm>
        </p:spPr>
        <p:txBody>
          <a:bodyPr>
            <a:normAutofit/>
          </a:bodyPr>
          <a:lstStyle/>
          <a:p>
            <a:pPr>
              <a:defRPr/>
            </a:pPr>
            <a:r>
              <a:rPr lang="en-US" sz="2400" dirty="0" smtClean="0"/>
              <a:t>A </a:t>
            </a:r>
            <a:r>
              <a:rPr lang="en-US" sz="2400" dirty="0" err="1" smtClean="0"/>
              <a:t>Synectic</a:t>
            </a:r>
            <a:r>
              <a:rPr lang="en-US" sz="2400" dirty="0" smtClean="0"/>
              <a:t> Learning Model as an Effective Strategy in Teaching the Mol Concept to Special Need Students</a:t>
            </a:r>
            <a:br>
              <a:rPr lang="en-US" sz="2400" dirty="0" smtClean="0"/>
            </a:br>
            <a:endParaRPr lang="en-US" sz="2400" dirty="0"/>
          </a:p>
        </p:txBody>
      </p:sp>
      <p:sp>
        <p:nvSpPr>
          <p:cNvPr id="17411" name="Content Placeholder 2"/>
          <p:cNvSpPr>
            <a:spLocks noGrp="1"/>
          </p:cNvSpPr>
          <p:nvPr>
            <p:ph idx="1"/>
          </p:nvPr>
        </p:nvSpPr>
        <p:spPr>
          <a:xfrm>
            <a:off x="228600" y="1676400"/>
            <a:ext cx="8077200" cy="3962400"/>
          </a:xfrm>
        </p:spPr>
        <p:txBody>
          <a:bodyPr>
            <a:normAutofit lnSpcReduction="10000"/>
          </a:bodyPr>
          <a:lstStyle/>
          <a:p>
            <a:pPr>
              <a:buFontTx/>
              <a:buNone/>
            </a:pPr>
            <a:r>
              <a:rPr lang="en-US" sz="2400" b="1" dirty="0" smtClean="0">
                <a:latin typeface="Arial" pitchFamily="34" charset="0"/>
                <a:cs typeface="Arial" pitchFamily="34" charset="0"/>
              </a:rPr>
              <a:t>Research  Question</a:t>
            </a:r>
          </a:p>
          <a:p>
            <a:pPr>
              <a:spcBef>
                <a:spcPts val="600"/>
              </a:spcBef>
              <a:buSzPct val="70000"/>
            </a:pPr>
            <a:r>
              <a:rPr lang="en-US" sz="2400" b="0" dirty="0" smtClean="0">
                <a:latin typeface="Arial" pitchFamily="34" charset="0"/>
                <a:cs typeface="Arial" pitchFamily="34" charset="0"/>
              </a:rPr>
              <a:t>Is the </a:t>
            </a:r>
            <a:r>
              <a:rPr lang="en-US" sz="2400" b="0" dirty="0" err="1" smtClean="0">
                <a:latin typeface="Arial" pitchFamily="34" charset="0"/>
                <a:cs typeface="Arial" pitchFamily="34" charset="0"/>
              </a:rPr>
              <a:t>synectic</a:t>
            </a:r>
            <a:r>
              <a:rPr lang="en-US" sz="2400" b="0" dirty="0" smtClean="0">
                <a:latin typeface="Arial" pitchFamily="34" charset="0"/>
                <a:cs typeface="Arial" pitchFamily="34" charset="0"/>
              </a:rPr>
              <a:t> model an effective tool for enhancing</a:t>
            </a:r>
          </a:p>
          <a:p>
            <a:pPr>
              <a:spcBef>
                <a:spcPts val="600"/>
              </a:spcBef>
              <a:buClr>
                <a:schemeClr val="accent1"/>
              </a:buClr>
              <a:buSzPct val="70000"/>
              <a:buNone/>
            </a:pPr>
            <a:r>
              <a:rPr lang="en-US" sz="2400" b="0" dirty="0" smtClean="0">
                <a:latin typeface="Arial" pitchFamily="34" charset="0"/>
                <a:cs typeface="Arial" pitchFamily="34" charset="0"/>
              </a:rPr>
              <a:t>conceptual understanding of the mol in special needs</a:t>
            </a:r>
          </a:p>
          <a:p>
            <a:pPr>
              <a:spcBef>
                <a:spcPts val="600"/>
              </a:spcBef>
              <a:buClr>
                <a:schemeClr val="accent1"/>
              </a:buClr>
              <a:buSzPct val="70000"/>
              <a:buNone/>
            </a:pPr>
            <a:r>
              <a:rPr lang="en-US" sz="2400" b="0" dirty="0" smtClean="0">
                <a:latin typeface="Arial" pitchFamily="34" charset="0"/>
                <a:cs typeface="Arial" pitchFamily="34" charset="0"/>
              </a:rPr>
              <a:t>students?</a:t>
            </a:r>
            <a:endParaRPr lang="en-US" sz="2400" dirty="0" smtClean="0">
              <a:latin typeface="Arial" pitchFamily="34" charset="0"/>
              <a:cs typeface="Arial" pitchFamily="34" charset="0"/>
            </a:endParaRPr>
          </a:p>
          <a:p>
            <a:pPr>
              <a:spcBef>
                <a:spcPts val="600"/>
              </a:spcBef>
              <a:buClr>
                <a:schemeClr val="accent1"/>
              </a:buClr>
              <a:buSzPct val="70000"/>
              <a:buNone/>
            </a:pPr>
            <a:r>
              <a:rPr lang="en-US" sz="2400" b="0" dirty="0" smtClean="0">
                <a:latin typeface="Arial" pitchFamily="34" charset="0"/>
                <a:cs typeface="Arial" pitchFamily="34" charset="0"/>
              </a:rPr>
              <a:t> </a:t>
            </a:r>
          </a:p>
          <a:p>
            <a:pPr>
              <a:spcBef>
                <a:spcPts val="600"/>
              </a:spcBef>
              <a:buSzPct val="70000"/>
              <a:buNone/>
            </a:pPr>
            <a:r>
              <a:rPr lang="en-US" sz="2400" b="1" dirty="0" smtClean="0">
                <a:latin typeface="Arial" pitchFamily="34" charset="0"/>
                <a:cs typeface="Arial" pitchFamily="34" charset="0"/>
              </a:rPr>
              <a:t>Strategies</a:t>
            </a:r>
          </a:p>
          <a:p>
            <a:pPr marL="576072" indent="-457200">
              <a:spcBef>
                <a:spcPts val="600"/>
              </a:spcBef>
              <a:buSzPct val="70000"/>
              <a:buFont typeface="+mj-lt"/>
              <a:buAutoNum type="arabicPeriod"/>
            </a:pPr>
            <a:r>
              <a:rPr lang="en-US" sz="2400" dirty="0" smtClean="0">
                <a:latin typeface="Arial" pitchFamily="34" charset="0"/>
                <a:cs typeface="Arial" pitchFamily="34" charset="0"/>
              </a:rPr>
              <a:t>Cooperative groups</a:t>
            </a:r>
          </a:p>
          <a:p>
            <a:pPr marL="576072" indent="-457200">
              <a:spcBef>
                <a:spcPts val="600"/>
              </a:spcBef>
              <a:buSzPct val="70000"/>
              <a:buFont typeface="+mj-lt"/>
              <a:buAutoNum type="arabicPeriod"/>
            </a:pPr>
            <a:r>
              <a:rPr lang="en-US" sz="2400" dirty="0" smtClean="0">
                <a:latin typeface="Arial" pitchFamily="34" charset="0"/>
                <a:cs typeface="Arial" pitchFamily="34" charset="0"/>
              </a:rPr>
              <a:t>Continuous assessment</a:t>
            </a:r>
          </a:p>
          <a:p>
            <a:pPr marL="576072" indent="-457200">
              <a:spcBef>
                <a:spcPts val="600"/>
              </a:spcBef>
              <a:buSzPct val="70000"/>
              <a:buFont typeface="+mj-lt"/>
              <a:buAutoNum type="arabicPeriod"/>
            </a:pPr>
            <a:r>
              <a:rPr lang="en-US" sz="2400" dirty="0" smtClean="0">
                <a:latin typeface="Arial" pitchFamily="34" charset="0"/>
                <a:cs typeface="Arial" pitchFamily="34" charset="0"/>
              </a:rPr>
              <a:t>Student worksheets</a:t>
            </a:r>
          </a:p>
          <a:p>
            <a:pPr>
              <a:spcBef>
                <a:spcPts val="600"/>
              </a:spcBef>
              <a:buSzPct val="70000"/>
              <a:buNone/>
            </a:pPr>
            <a:endParaRPr lang="en-US" sz="2400" b="1" dirty="0" smtClean="0">
              <a:latin typeface="Arial" pitchFamily="34" charset="0"/>
              <a:cs typeface="Arial" pitchFamily="34" charset="0"/>
            </a:endParaRPr>
          </a:p>
          <a:p>
            <a:pPr>
              <a:spcBef>
                <a:spcPts val="600"/>
              </a:spcBef>
              <a:buClr>
                <a:schemeClr val="accent1"/>
              </a:buClr>
              <a:buSzPct val="70000"/>
              <a:buNone/>
            </a:pPr>
            <a:endParaRPr lang="en-US" sz="2400" b="0" dirty="0" smtClean="0">
              <a:latin typeface="Arial" pitchFamily="34" charset="0"/>
              <a:cs typeface="Arial" pitchFamily="34" charset="0"/>
            </a:endParaRPr>
          </a:p>
          <a:p>
            <a:pPr>
              <a:buFontTx/>
              <a:buNone/>
            </a:pPr>
            <a:endParaRPr lang="en-US" dirty="0" smtClean="0">
              <a:latin typeface="Arial" pitchFamily="34" charset="0"/>
              <a:cs typeface="Arial" pitchFamily="34" charset="0"/>
            </a:endParaRPr>
          </a:p>
        </p:txBody>
      </p:sp>
      <p:pic>
        <p:nvPicPr>
          <p:cNvPr id="4" name="Picture 4" descr="C:\Documents and Settings\Master Science Teach\My Documents\My Pictures\Actividades Inv. Accion\P1010061.JPG"/>
          <p:cNvPicPr>
            <a:picLocks noChangeAspect="1" noChangeArrowheads="1"/>
          </p:cNvPicPr>
          <p:nvPr/>
        </p:nvPicPr>
        <p:blipFill>
          <a:blip r:embed="rId3" cstate="print"/>
          <a:srcRect/>
          <a:stretch>
            <a:fillRect/>
          </a:stretch>
        </p:blipFill>
        <p:spPr bwMode="auto">
          <a:xfrm>
            <a:off x="6705600" y="4648200"/>
            <a:ext cx="1916113" cy="143827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0" dirty="0" smtClean="0">
                <a:latin typeface="Arial" charset="0"/>
                <a:cs typeface="Arial" charset="0"/>
              </a:rPr>
              <a:t>Data Collection</a:t>
            </a:r>
          </a:p>
        </p:txBody>
      </p:sp>
      <p:sp>
        <p:nvSpPr>
          <p:cNvPr id="18434" name="Content Placeholder 2"/>
          <p:cNvSpPr>
            <a:spLocks noGrp="1"/>
          </p:cNvSpPr>
          <p:nvPr>
            <p:ph idx="1"/>
          </p:nvPr>
        </p:nvSpPr>
        <p:spPr>
          <a:xfrm>
            <a:off x="457200" y="1600200"/>
            <a:ext cx="8229600" cy="4625609"/>
          </a:xfrm>
        </p:spPr>
        <p:txBody>
          <a:bodyPr/>
          <a:lstStyle/>
          <a:p>
            <a:pPr marL="914400" lvl="1" indent="-457200">
              <a:buClr>
                <a:schemeClr val="tx2"/>
              </a:buClr>
              <a:buFont typeface="+mj-lt"/>
              <a:buAutoNum type="arabicPeriod"/>
            </a:pPr>
            <a:r>
              <a:rPr lang="en-US" sz="2400" b="0" dirty="0" smtClean="0">
                <a:latin typeface="Arial" charset="0"/>
                <a:cs typeface="Arial" charset="0"/>
              </a:rPr>
              <a:t>Pre/post test</a:t>
            </a:r>
          </a:p>
          <a:p>
            <a:pPr marL="914400" lvl="1" indent="-457200">
              <a:buClr>
                <a:schemeClr val="tx2"/>
              </a:buClr>
              <a:buFont typeface="+mj-lt"/>
              <a:buAutoNum type="arabicPeriod"/>
            </a:pPr>
            <a:r>
              <a:rPr lang="en-US" sz="2400" dirty="0" err="1" smtClean="0">
                <a:latin typeface="Arial" pitchFamily="34" charset="0"/>
                <a:cs typeface="Arial" pitchFamily="34" charset="0"/>
              </a:rPr>
              <a:t>Syntu</a:t>
            </a:r>
            <a:r>
              <a:rPr lang="en-US" sz="2400" dirty="0" smtClean="0">
                <a:latin typeface="Arial" pitchFamily="34" charset="0"/>
                <a:cs typeface="Arial" pitchFamily="34" charset="0"/>
              </a:rPr>
              <a:t> and </a:t>
            </a:r>
            <a:r>
              <a:rPr lang="en-US" sz="2400" dirty="0" err="1" smtClean="0">
                <a:latin typeface="Arial" pitchFamily="34" charset="0"/>
                <a:cs typeface="Arial" pitchFamily="34" charset="0"/>
              </a:rPr>
              <a:t>Cinquian</a:t>
            </a:r>
            <a:r>
              <a:rPr lang="en-US" sz="2400" dirty="0" smtClean="0">
                <a:latin typeface="Arial" pitchFamily="34" charset="0"/>
                <a:cs typeface="Arial" pitchFamily="34" charset="0"/>
              </a:rPr>
              <a:t> Poems</a:t>
            </a:r>
          </a:p>
          <a:p>
            <a:pPr marL="914400" lvl="1" indent="-457200">
              <a:buClr>
                <a:schemeClr val="tx2"/>
              </a:buClr>
              <a:buFont typeface="+mj-lt"/>
              <a:buAutoNum type="arabicPeriod"/>
            </a:pPr>
            <a:r>
              <a:rPr lang="en-US" sz="2400" b="0" dirty="0" smtClean="0">
                <a:latin typeface="Arial" charset="0"/>
                <a:cs typeface="Arial" charset="0"/>
              </a:rPr>
              <a:t>Laboratory Report</a:t>
            </a:r>
          </a:p>
          <a:p>
            <a:pPr marL="914400" lvl="1" indent="-457200">
              <a:buClr>
                <a:schemeClr val="tx2"/>
              </a:buClr>
              <a:buFont typeface="+mj-lt"/>
              <a:buAutoNum type="arabicPeriod"/>
            </a:pPr>
            <a:endParaRPr lang="en-US" sz="2400" b="0" dirty="0" smtClean="0">
              <a:latin typeface="Arial" charset="0"/>
              <a:cs typeface="Arial" charset="0"/>
            </a:endParaRPr>
          </a:p>
          <a:p>
            <a:pPr marL="914400" lvl="1" indent="-457200">
              <a:buClr>
                <a:schemeClr val="tx2"/>
              </a:buClr>
              <a:buFont typeface="+mj-lt"/>
              <a:buAutoNum type="arabicPeriod"/>
            </a:pPr>
            <a:endParaRPr lang="en-US" sz="2400" b="0" dirty="0" smtClean="0">
              <a:latin typeface="Arial" charset="0"/>
              <a:cs typeface="Arial" charset="0"/>
            </a:endParaRPr>
          </a:p>
          <a:p>
            <a:pPr>
              <a:buFontTx/>
              <a:buNone/>
            </a:pPr>
            <a:endParaRPr lang="en-US" dirty="0" smtClean="0"/>
          </a:p>
        </p:txBody>
      </p:sp>
      <p:pic>
        <p:nvPicPr>
          <p:cNvPr id="4" name="Picture 5" descr="C:\Documents and Settings\Master Science Teach\My Documents\My Pictures\Actividades Inv. Accion\P1010064.JPG"/>
          <p:cNvPicPr>
            <a:picLocks noChangeAspect="1" noChangeArrowheads="1"/>
          </p:cNvPicPr>
          <p:nvPr/>
        </p:nvPicPr>
        <p:blipFill>
          <a:blip r:embed="rId3" cstate="print"/>
          <a:srcRect t="14002" b="25990"/>
          <a:stretch>
            <a:fillRect/>
          </a:stretch>
        </p:blipFill>
        <p:spPr bwMode="auto">
          <a:xfrm>
            <a:off x="5867400" y="1447800"/>
            <a:ext cx="2851150" cy="2286000"/>
          </a:xfrm>
          <a:prstGeom prst="rect">
            <a:avLst/>
          </a:prstGeom>
          <a:noFill/>
          <a:ln w="9525">
            <a:noFill/>
            <a:miter lim="800000"/>
            <a:headEnd/>
            <a:tailEnd/>
          </a:ln>
        </p:spPr>
      </p:pic>
      <p:pic>
        <p:nvPicPr>
          <p:cNvPr id="5" name="Picture 1" descr="C:\Documents and Settings\Master Science Teach\My Documents\My Pictures\Actividades Inv. Accion\P1010060.JPG"/>
          <p:cNvPicPr>
            <a:picLocks noChangeAspect="1" noChangeArrowheads="1"/>
          </p:cNvPicPr>
          <p:nvPr/>
        </p:nvPicPr>
        <p:blipFill>
          <a:blip r:embed="rId4" cstate="print"/>
          <a:srcRect/>
          <a:stretch>
            <a:fillRect/>
          </a:stretch>
        </p:blipFill>
        <p:spPr bwMode="auto">
          <a:xfrm>
            <a:off x="1828800" y="4495800"/>
            <a:ext cx="1797050" cy="1352550"/>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a:xfrm>
            <a:off x="457200" y="228600"/>
            <a:ext cx="8686800" cy="1219200"/>
          </a:xfrm>
        </p:spPr>
        <p:txBody>
          <a:bodyPr/>
          <a:lstStyle/>
          <a:p>
            <a:pPr algn="ctr" eaLnBrk="1" hangingPunct="1">
              <a:defRPr/>
            </a:pPr>
            <a:r>
              <a:rPr lang="en-US" sz="4400" dirty="0" smtClean="0">
                <a:solidFill>
                  <a:srgbClr val="FFC000"/>
                </a:solidFill>
              </a:rPr>
              <a:t>PRMSTCP</a:t>
            </a:r>
            <a:endParaRPr lang="en-US" sz="4400" dirty="0" smtClean="0">
              <a:solidFill>
                <a:srgbClr val="FFC000"/>
              </a:solidFill>
              <a:latin typeface="+mn-lt"/>
            </a:endParaRPr>
          </a:p>
        </p:txBody>
      </p:sp>
      <p:sp>
        <p:nvSpPr>
          <p:cNvPr id="3075" name="Rectangle 3"/>
          <p:cNvSpPr>
            <a:spLocks noGrp="1" noChangeArrowheads="1"/>
          </p:cNvSpPr>
          <p:nvPr>
            <p:ph idx="1"/>
          </p:nvPr>
        </p:nvSpPr>
        <p:spPr>
          <a:xfrm>
            <a:off x="838200" y="990600"/>
            <a:ext cx="7696200" cy="5638800"/>
          </a:xfrm>
        </p:spPr>
        <p:txBody>
          <a:bodyPr/>
          <a:lstStyle/>
          <a:p>
            <a:pPr eaLnBrk="1" hangingPunct="1"/>
            <a:endParaRPr lang="en-US" dirty="0" smtClean="0"/>
          </a:p>
          <a:p>
            <a:pPr eaLnBrk="1" hangingPunct="1">
              <a:buFontTx/>
              <a:buNone/>
            </a:pPr>
            <a:r>
              <a:rPr lang="en-US" dirty="0" smtClean="0"/>
              <a:t>  		</a:t>
            </a:r>
            <a:r>
              <a:rPr lang="en-US" b="0" dirty="0" smtClean="0">
                <a:solidFill>
                  <a:schemeClr val="tx1">
                    <a:lumMod val="60000"/>
                    <a:lumOff val="40000"/>
                  </a:schemeClr>
                </a:solidFill>
                <a:latin typeface="Arial" charset="0"/>
                <a:cs typeface="Arial" charset="0"/>
              </a:rPr>
              <a:t>Is a supplemental NSF fund given to Puerto Rico Math &amp; Science Partnership (PR-MSP)</a:t>
            </a:r>
          </a:p>
          <a:p>
            <a:pPr eaLnBrk="1" hangingPunct="1">
              <a:lnSpc>
                <a:spcPct val="90000"/>
              </a:lnSpc>
              <a:spcBef>
                <a:spcPct val="50000"/>
              </a:spcBef>
              <a:buFontTx/>
              <a:buNone/>
            </a:pPr>
            <a:r>
              <a:rPr lang="en-US" b="0" dirty="0" smtClean="0">
                <a:solidFill>
                  <a:schemeClr val="tx1">
                    <a:lumMod val="60000"/>
                    <a:lumOff val="40000"/>
                  </a:schemeClr>
                </a:solidFill>
                <a:latin typeface="Arial" charset="0"/>
                <a:cs typeface="Arial" charset="0"/>
              </a:rPr>
              <a:t>		The project is known as AlACiMa, an acronym for Alliance for Learning Science and Mathematics.</a:t>
            </a:r>
          </a:p>
        </p:txBody>
      </p:sp>
    </p:spTree>
  </p:cSld>
  <p:clrMapOvr>
    <a:masterClrMapping/>
  </p:clrMapOvr>
  <p:transition spd="slow">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R"/>
          </a:p>
        </p:txBody>
      </p:sp>
      <p:graphicFrame>
        <p:nvGraphicFramePr>
          <p:cNvPr id="184321" name="Chart 1"/>
          <p:cNvGraphicFramePr>
            <a:graphicFrameLocks/>
          </p:cNvGraphicFramePr>
          <p:nvPr/>
        </p:nvGraphicFramePr>
        <p:xfrm>
          <a:off x="1524000" y="1524000"/>
          <a:ext cx="6810375" cy="3708400"/>
        </p:xfrm>
        <a:graphic>
          <a:graphicData uri="http://schemas.openxmlformats.org/presentationml/2006/ole">
            <p:oleObj spid="_x0000_s17410" name="Worksheet" r:id="rId4" imgW="6810257" imgH="3705157" progId="Excel.Sheet.8">
              <p:embed/>
            </p:oleObj>
          </a:graphicData>
        </a:graphic>
      </p:graphicFrame>
      <p:sp>
        <p:nvSpPr>
          <p:cNvPr id="184323" name="Rectangle 3"/>
          <p:cNvSpPr>
            <a:spLocks noChangeArrowheads="1"/>
          </p:cNvSpPr>
          <p:nvPr/>
        </p:nvSpPr>
        <p:spPr bwMode="auto">
          <a:xfrm>
            <a:off x="0" y="32099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R"/>
          </a:p>
        </p:txBody>
      </p:sp>
      <p:sp>
        <p:nvSpPr>
          <p:cNvPr id="5" name="Title 4"/>
          <p:cNvSpPr>
            <a:spLocks noGrp="1"/>
          </p:cNvSpPr>
          <p:nvPr>
            <p:ph type="title"/>
          </p:nvPr>
        </p:nvSpPr>
        <p:spPr/>
        <p:txBody>
          <a:bodyPr/>
          <a:lstStyle/>
          <a:p>
            <a:r>
              <a:rPr lang="en-US" dirty="0" smtClean="0"/>
              <a:t>Results</a:t>
            </a:r>
            <a:endParaRPr lang="es-PR" dirty="0"/>
          </a:p>
        </p:txBody>
      </p:sp>
    </p:spTree>
  </p:cSld>
  <p:clrMapOvr>
    <a:masterClrMapping/>
  </p:clrMapOvr>
  <p:transition spd="slow">
    <p:random/>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457200" y="1066800"/>
            <a:ext cx="8153400" cy="3094038"/>
          </a:xfrm>
          <a:prstGeom prst="rect">
            <a:avLst/>
          </a:prstGeom>
          <a:noFill/>
          <a:ln w="9525">
            <a:noFill/>
            <a:miter lim="800000"/>
            <a:headEnd/>
            <a:tailEnd/>
          </a:ln>
        </p:spPr>
      </p:pic>
      <p:sp>
        <p:nvSpPr>
          <p:cNvPr id="20483" name="Text Box 3"/>
          <p:cNvSpPr txBox="1">
            <a:spLocks noChangeArrowheads="1"/>
          </p:cNvSpPr>
          <p:nvPr/>
        </p:nvSpPr>
        <p:spPr bwMode="auto">
          <a:xfrm>
            <a:off x="1371600" y="609600"/>
            <a:ext cx="5943600" cy="366713"/>
          </a:xfrm>
          <a:prstGeom prst="rect">
            <a:avLst/>
          </a:prstGeom>
          <a:noFill/>
          <a:ln w="9525">
            <a:noFill/>
            <a:miter lim="800000"/>
            <a:headEnd/>
            <a:tailEnd/>
          </a:ln>
        </p:spPr>
        <p:txBody>
          <a:bodyPr>
            <a:spAutoFit/>
          </a:bodyPr>
          <a:lstStyle/>
          <a:p>
            <a:pPr eaLnBrk="1" hangingPunct="1">
              <a:spcBef>
                <a:spcPct val="50000"/>
              </a:spcBef>
            </a:pPr>
            <a:endParaRPr lang="es-PR">
              <a:latin typeface="Arial" charset="0"/>
            </a:endParaRPr>
          </a:p>
        </p:txBody>
      </p:sp>
      <p:pic>
        <p:nvPicPr>
          <p:cNvPr id="20492" name="Picture 13" descr="K:\Fotos MST\100VRDMC\DSC00065.JPG"/>
          <p:cNvPicPr>
            <a:picLocks noChangeAspect="1" noChangeArrowheads="1"/>
          </p:cNvPicPr>
          <p:nvPr/>
        </p:nvPicPr>
        <p:blipFill>
          <a:blip r:embed="rId4" cstate="print"/>
          <a:srcRect/>
          <a:stretch>
            <a:fillRect/>
          </a:stretch>
        </p:blipFill>
        <p:spPr bwMode="auto">
          <a:xfrm rot="10800000">
            <a:off x="5334000" y="1600200"/>
            <a:ext cx="533400" cy="711200"/>
          </a:xfrm>
          <a:prstGeom prst="rect">
            <a:avLst/>
          </a:prstGeom>
          <a:noFill/>
          <a:ln w="9525">
            <a:noFill/>
            <a:miter lim="800000"/>
            <a:headEnd/>
            <a:tailEnd/>
          </a:ln>
        </p:spPr>
      </p:pic>
      <p:sp>
        <p:nvSpPr>
          <p:cNvPr id="13" name="Rectangle 2"/>
          <p:cNvSpPr txBox="1">
            <a:spLocks noChangeArrowheads="1"/>
          </p:cNvSpPr>
          <p:nvPr/>
        </p:nvSpPr>
        <p:spPr>
          <a:xfrm>
            <a:off x="1143000" y="4343400"/>
            <a:ext cx="7086600" cy="1143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000000"/>
                </a:solidFill>
                <a:effectLst/>
                <a:uLnTx/>
                <a:uFillTx/>
                <a:latin typeface="+mj-lt"/>
                <a:ea typeface="+mj-ea"/>
                <a:cs typeface="Arial" pitchFamily="34" charset="0"/>
              </a:rPr>
              <a:t>In </a:t>
            </a:r>
            <a:r>
              <a:rPr kumimoji="0" lang="en-US" sz="2800" b="0" i="0" u="none" strike="noStrike" kern="0" cap="none" spc="0" normalizeH="0" baseline="0" noProof="0" dirty="0" err="1" smtClean="0">
                <a:ln>
                  <a:noFill/>
                </a:ln>
                <a:solidFill>
                  <a:srgbClr val="000000"/>
                </a:solidFill>
                <a:effectLst/>
                <a:uLnTx/>
                <a:uFillTx/>
                <a:latin typeface="+mj-lt"/>
                <a:ea typeface="+mj-ea"/>
                <a:cs typeface="Arial" pitchFamily="34" charset="0"/>
              </a:rPr>
              <a:t>situs</a:t>
            </a:r>
            <a:r>
              <a:rPr kumimoji="0" lang="en-US" sz="2800" b="0" i="0" u="none" strike="noStrike" kern="0" cap="none" spc="0" normalizeH="0" baseline="0" noProof="0" dirty="0" smtClean="0">
                <a:ln>
                  <a:noFill/>
                </a:ln>
                <a:solidFill>
                  <a:srgbClr val="000000"/>
                </a:solidFill>
                <a:effectLst/>
                <a:uLnTx/>
                <a:uFillTx/>
                <a:latin typeface="+mj-lt"/>
                <a:ea typeface="+mj-ea"/>
                <a:cs typeface="Arial" pitchFamily="34" charset="0"/>
              </a:rPr>
              <a:t> lab with </a:t>
            </a:r>
            <a:r>
              <a:rPr kumimoji="0" lang="en-US" sz="2800" b="0" i="1" u="none" strike="noStrike" kern="0" cap="none" spc="0" normalizeH="0" baseline="0" noProof="0" dirty="0" err="1" smtClean="0">
                <a:ln>
                  <a:noFill/>
                </a:ln>
                <a:solidFill>
                  <a:srgbClr val="000000"/>
                </a:solidFill>
                <a:effectLst/>
                <a:uLnTx/>
                <a:uFillTx/>
                <a:latin typeface="+mj-lt"/>
                <a:ea typeface="+mj-ea"/>
                <a:cs typeface="Arial" pitchFamily="34" charset="0"/>
              </a:rPr>
              <a:t>Danaus</a:t>
            </a:r>
            <a:r>
              <a:rPr kumimoji="0" lang="en-US" sz="2800" b="0" i="1" u="none" strike="noStrike" kern="0" cap="none" spc="0" normalizeH="0" baseline="0" noProof="0" dirty="0" smtClean="0">
                <a:ln>
                  <a:noFill/>
                </a:ln>
                <a:solidFill>
                  <a:srgbClr val="000000"/>
                </a:solidFill>
                <a:effectLst/>
                <a:uLnTx/>
                <a:uFillTx/>
                <a:latin typeface="+mj-lt"/>
                <a:ea typeface="+mj-ea"/>
                <a:cs typeface="Arial" pitchFamily="34" charset="0"/>
              </a:rPr>
              <a:t> </a:t>
            </a:r>
            <a:r>
              <a:rPr kumimoji="0" lang="en-US" sz="2800" b="0" i="1" u="none" strike="noStrike" kern="0" cap="none" spc="0" normalizeH="0" baseline="0" noProof="0" dirty="0" err="1" smtClean="0">
                <a:ln>
                  <a:noFill/>
                </a:ln>
                <a:solidFill>
                  <a:srgbClr val="000000"/>
                </a:solidFill>
                <a:effectLst/>
                <a:uLnTx/>
                <a:uFillTx/>
                <a:latin typeface="+mj-lt"/>
                <a:ea typeface="+mj-ea"/>
                <a:cs typeface="Arial" pitchFamily="34" charset="0"/>
              </a:rPr>
              <a:t>plexippus</a:t>
            </a:r>
            <a:r>
              <a:rPr kumimoji="0" lang="en-US" sz="2800" b="0" i="0" u="none" strike="noStrike" kern="0" cap="none" spc="0" normalizeH="0" baseline="0" noProof="0" dirty="0" smtClean="0">
                <a:ln>
                  <a:noFill/>
                </a:ln>
                <a:solidFill>
                  <a:srgbClr val="000000"/>
                </a:solidFill>
                <a:effectLst/>
                <a:uLnTx/>
                <a:uFillTx/>
                <a:latin typeface="+mj-lt"/>
                <a:ea typeface="+mj-ea"/>
                <a:cs typeface="Arial" pitchFamily="34" charset="0"/>
              </a:rPr>
              <a:t> lifecycle</a:t>
            </a:r>
            <a:r>
              <a:rPr kumimoji="0" lang="en-US" sz="2800" b="0" i="0" u="none" strike="noStrike" kern="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mj-lt"/>
                <a:ea typeface="+mj-ea"/>
                <a:cs typeface="Arial" pitchFamily="34" charset="0"/>
              </a:rPr>
              <a:t/>
            </a:r>
            <a:br>
              <a:rPr kumimoji="0" lang="en-US" sz="2800" b="0" i="0" u="none" strike="noStrike" kern="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mj-lt"/>
                <a:ea typeface="+mj-ea"/>
                <a:cs typeface="Arial" pitchFamily="34" charset="0"/>
              </a:rPr>
            </a:br>
            <a:r>
              <a:rPr kumimoji="0" lang="en-US" sz="2800" b="0" i="0" u="none" strike="noStrike" kern="0" cap="none" spc="0" normalizeH="0" baseline="0" noProof="0" dirty="0" err="1" smtClean="0">
                <a:ln>
                  <a:noFill/>
                </a:ln>
                <a:solidFill>
                  <a:srgbClr val="000000"/>
                </a:solidFill>
                <a:effectLst/>
                <a:uLnTx/>
                <a:uFillTx/>
                <a:latin typeface="+mj-lt"/>
                <a:ea typeface="+mj-ea"/>
                <a:cs typeface="+mj-cs"/>
              </a:rPr>
              <a:t>Minnuette</a:t>
            </a:r>
            <a:r>
              <a:rPr kumimoji="0" lang="en-US" sz="2800" b="0" i="0" u="none" strike="noStrike" kern="0" cap="none" spc="0" normalizeH="0" baseline="0" noProof="0" dirty="0" smtClean="0">
                <a:ln>
                  <a:noFill/>
                </a:ln>
                <a:solidFill>
                  <a:srgbClr val="000000"/>
                </a:solidFill>
                <a:effectLst/>
                <a:uLnTx/>
                <a:uFillTx/>
                <a:latin typeface="+mj-lt"/>
                <a:ea typeface="+mj-ea"/>
                <a:cs typeface="+mj-cs"/>
              </a:rPr>
              <a:t> </a:t>
            </a:r>
            <a:r>
              <a:rPr kumimoji="0" lang="en-US" sz="2800" b="0" i="0" u="none" strike="noStrike" kern="0" cap="none" spc="0" normalizeH="0" baseline="0" noProof="0" dirty="0" err="1" smtClean="0">
                <a:ln>
                  <a:noFill/>
                </a:ln>
                <a:solidFill>
                  <a:srgbClr val="000000"/>
                </a:solidFill>
                <a:effectLst/>
                <a:uLnTx/>
                <a:uFillTx/>
                <a:latin typeface="+mj-lt"/>
                <a:ea typeface="+mj-ea"/>
                <a:cs typeface="+mj-cs"/>
              </a:rPr>
              <a:t>Rodr</a:t>
            </a:r>
            <a:r>
              <a:rPr kumimoji="0" lang="en-US" sz="2800" b="0" i="0" u="none" strike="noStrike" kern="0" cap="none" spc="0" normalizeH="0" baseline="0" noProof="0" dirty="0" err="1" smtClean="0">
                <a:ln>
                  <a:noFill/>
                </a:ln>
                <a:solidFill>
                  <a:srgbClr val="000000"/>
                </a:solidFill>
                <a:effectLst/>
                <a:uLnTx/>
                <a:uFillTx/>
                <a:latin typeface="+mj-lt"/>
                <a:ea typeface="+mj-ea"/>
                <a:cs typeface="Arial" charset="0"/>
              </a:rPr>
              <a:t>íguez</a:t>
            </a:r>
            <a:r>
              <a:rPr kumimoji="0" lang="en-US" sz="2800" b="0" i="0" u="none" strike="noStrike" kern="0" cap="none" spc="0" normalizeH="0" baseline="0" noProof="0" dirty="0" smtClean="0">
                <a:ln>
                  <a:noFill/>
                </a:ln>
                <a:solidFill>
                  <a:srgbClr val="000000"/>
                </a:solidFill>
                <a:effectLst/>
                <a:uLnTx/>
                <a:uFillTx/>
                <a:latin typeface="+mj-lt"/>
                <a:ea typeface="+mj-ea"/>
                <a:cs typeface="Arial" charset="0"/>
              </a:rPr>
              <a:t> Harrison</a:t>
            </a:r>
            <a:r>
              <a:rPr kumimoji="0" lang="en-US" sz="2800" b="0" i="0" u="none" strike="noStrike" kern="0" cap="none" spc="0" normalizeH="0" baseline="0" noProof="0" dirty="0" smtClean="0">
                <a:ln>
                  <a:noFill/>
                </a:ln>
                <a:solidFill>
                  <a:srgbClr val="000000"/>
                </a:solidFill>
                <a:effectLst/>
                <a:uLnTx/>
                <a:uFillTx/>
                <a:latin typeface="+mj-lt"/>
                <a:ea typeface="+mj-ea"/>
                <a:cs typeface="Arial" pitchFamily="34" charset="0"/>
              </a:rPr>
              <a:t> </a:t>
            </a:r>
            <a:r>
              <a:rPr kumimoji="0" lang="en-US" sz="3600" b="0" i="0" u="none" strike="noStrike" kern="0" cap="none" spc="0" normalizeH="0" baseline="0" noProof="0" dirty="0" smtClean="0">
                <a:ln>
                  <a:noFill/>
                </a:ln>
                <a:solidFill>
                  <a:srgbClr val="000000"/>
                </a:solidFill>
                <a:effectLst/>
                <a:uLnTx/>
                <a:uFillTx/>
                <a:latin typeface="+mn-lt"/>
                <a:ea typeface="+mj-ea"/>
                <a:cs typeface="+mj-cs"/>
              </a:rPr>
              <a:t/>
            </a:r>
            <a:br>
              <a:rPr kumimoji="0" lang="en-US" sz="3600" b="0" i="0" u="none" strike="noStrike" kern="0" cap="none" spc="0" normalizeH="0" baseline="0" noProof="0" dirty="0" smtClean="0">
                <a:ln>
                  <a:noFill/>
                </a:ln>
                <a:solidFill>
                  <a:srgbClr val="000000"/>
                </a:solidFill>
                <a:effectLst/>
                <a:uLnTx/>
                <a:uFillTx/>
                <a:latin typeface="+mn-lt"/>
                <a:ea typeface="+mj-ea"/>
                <a:cs typeface="+mj-cs"/>
              </a:rPr>
            </a:br>
            <a:endParaRPr kumimoji="0" lang="en-US" sz="3600" b="0" i="0" u="none" strike="noStrike" kern="0" cap="none" spc="0" normalizeH="0" baseline="0" noProof="0" dirty="0" smtClean="0">
              <a:ln>
                <a:noFill/>
              </a:ln>
              <a:solidFill>
                <a:srgbClr val="000000"/>
              </a:solidFill>
              <a:effectLst/>
              <a:uLnTx/>
              <a:uFillTx/>
              <a:latin typeface="+mn-lt"/>
              <a:ea typeface="+mj-ea"/>
              <a:cs typeface="+mj-cs"/>
            </a:endParaRPr>
          </a:p>
        </p:txBody>
      </p:sp>
    </p:spTree>
  </p:cSld>
  <p:clrMapOvr>
    <a:masterClrMapping/>
  </p:clrMapOvr>
  <p:transition spd="slow">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28600" y="609600"/>
            <a:ext cx="7696200" cy="685800"/>
          </a:xfrm>
        </p:spPr>
        <p:txBody>
          <a:bodyPr>
            <a:noAutofit/>
          </a:bodyPr>
          <a:lstStyle/>
          <a:p>
            <a:pPr eaLnBrk="1" hangingPunct="1">
              <a:defRPr/>
            </a:pPr>
            <a:r>
              <a:rPr lang="en-US" sz="4000" dirty="0" smtClean="0">
                <a:effectLst/>
                <a:latin typeface="+mn-lt"/>
              </a:rPr>
              <a:t/>
            </a:r>
            <a:br>
              <a:rPr lang="en-US" sz="4000" dirty="0" smtClean="0">
                <a:effectLst/>
                <a:latin typeface="+mn-lt"/>
              </a:rPr>
            </a:br>
            <a:r>
              <a:rPr lang="en-US" sz="3600" dirty="0" smtClean="0">
                <a:effectLst/>
                <a:cs typeface="Arial" pitchFamily="34" charset="0"/>
              </a:rPr>
              <a:t>In </a:t>
            </a:r>
            <a:r>
              <a:rPr lang="en-US" sz="3600" dirty="0" err="1" smtClean="0">
                <a:effectLst/>
                <a:cs typeface="Arial" pitchFamily="34" charset="0"/>
              </a:rPr>
              <a:t>situs</a:t>
            </a:r>
            <a:r>
              <a:rPr lang="en-US" sz="3600" dirty="0" smtClean="0">
                <a:effectLst/>
                <a:cs typeface="Arial" pitchFamily="34" charset="0"/>
              </a:rPr>
              <a:t> lab with </a:t>
            </a:r>
            <a:r>
              <a:rPr lang="en-US" sz="3600" i="1" dirty="0" err="1" smtClean="0">
                <a:effectLst/>
                <a:cs typeface="Arial" pitchFamily="34" charset="0"/>
              </a:rPr>
              <a:t>Danaus</a:t>
            </a:r>
            <a:r>
              <a:rPr lang="en-US" sz="3600" i="1" dirty="0" smtClean="0">
                <a:effectLst/>
                <a:cs typeface="Arial" pitchFamily="34" charset="0"/>
              </a:rPr>
              <a:t> </a:t>
            </a:r>
            <a:r>
              <a:rPr lang="en-US" sz="3600" i="1" dirty="0" err="1" smtClean="0">
                <a:effectLst/>
                <a:cs typeface="Arial" pitchFamily="34" charset="0"/>
              </a:rPr>
              <a:t>plexippus</a:t>
            </a:r>
            <a:r>
              <a:rPr lang="en-US" sz="3600" dirty="0" smtClean="0">
                <a:effectLst/>
                <a:cs typeface="Arial" pitchFamily="34" charset="0"/>
              </a:rPr>
              <a:t> lifecycle</a:t>
            </a:r>
            <a:r>
              <a:rPr lang="en-US" sz="3600" dirty="0" smtClean="0">
                <a:effectLst>
                  <a:outerShdw blurRad="38100" dist="38100" dir="2700000" algn="tl">
                    <a:srgbClr val="000000">
                      <a:alpha val="43137"/>
                    </a:srgbClr>
                  </a:outerShdw>
                </a:effectLst>
                <a:cs typeface="Arial" pitchFamily="34" charset="0"/>
              </a:rPr>
              <a:t/>
            </a:r>
            <a:br>
              <a:rPr lang="en-US" sz="3600" dirty="0" smtClean="0">
                <a:effectLst>
                  <a:outerShdw blurRad="38100" dist="38100" dir="2700000" algn="tl">
                    <a:srgbClr val="000000">
                      <a:alpha val="43137"/>
                    </a:srgbClr>
                  </a:outerShdw>
                </a:effectLst>
                <a:cs typeface="Arial" pitchFamily="34" charset="0"/>
              </a:rPr>
            </a:br>
            <a:r>
              <a:rPr lang="en-US" sz="3600" dirty="0" smtClean="0">
                <a:effectLst/>
                <a:latin typeface="+mn-lt"/>
              </a:rPr>
              <a:t/>
            </a:r>
            <a:br>
              <a:rPr lang="en-US" sz="3600" dirty="0" smtClean="0">
                <a:effectLst/>
                <a:latin typeface="+mn-lt"/>
              </a:rPr>
            </a:br>
            <a:endParaRPr lang="en-US" sz="3600" dirty="0" smtClean="0">
              <a:effectLst/>
              <a:latin typeface="+mn-lt"/>
            </a:endParaRPr>
          </a:p>
        </p:txBody>
      </p:sp>
      <p:sp>
        <p:nvSpPr>
          <p:cNvPr id="6" name="Content Placeholder 5"/>
          <p:cNvSpPr>
            <a:spLocks noGrp="1"/>
          </p:cNvSpPr>
          <p:nvPr>
            <p:ph idx="1"/>
          </p:nvPr>
        </p:nvSpPr>
        <p:spPr>
          <a:xfrm>
            <a:off x="228600" y="1676400"/>
            <a:ext cx="8686800" cy="4800600"/>
          </a:xfrm>
        </p:spPr>
        <p:txBody>
          <a:bodyPr>
            <a:normAutofit/>
          </a:bodyPr>
          <a:lstStyle/>
          <a:p>
            <a:pPr>
              <a:buNone/>
              <a:defRPr/>
            </a:pPr>
            <a:r>
              <a:rPr lang="en-US" sz="2400" b="1" dirty="0" smtClean="0">
                <a:latin typeface="Arial" pitchFamily="34" charset="0"/>
                <a:cs typeface="Arial" pitchFamily="34" charset="0"/>
              </a:rPr>
              <a:t>Research Question</a:t>
            </a:r>
          </a:p>
          <a:p>
            <a:pPr marL="457200" indent="-457200">
              <a:defRPr/>
            </a:pPr>
            <a:r>
              <a:rPr lang="en-US" sz="2400" dirty="0" smtClean="0">
                <a:latin typeface="Arial" pitchFamily="34" charset="0"/>
                <a:cs typeface="Arial" pitchFamily="34" charset="0"/>
              </a:rPr>
              <a:t>Is the strategy of taking care of a butterfly nursery help special needs students to understand the life cycle of the specie </a:t>
            </a:r>
            <a:r>
              <a:rPr lang="en-US" sz="2400" i="1" dirty="0" err="1" smtClean="0">
                <a:cs typeface="Arial" pitchFamily="34" charset="0"/>
              </a:rPr>
              <a:t>Danaus</a:t>
            </a:r>
            <a:r>
              <a:rPr lang="en-US" sz="2400" i="1" dirty="0" smtClean="0">
                <a:cs typeface="Arial" pitchFamily="34" charset="0"/>
              </a:rPr>
              <a:t> </a:t>
            </a:r>
            <a:r>
              <a:rPr lang="en-US" sz="2400" i="1" dirty="0" err="1" smtClean="0">
                <a:cs typeface="Arial" pitchFamily="34" charset="0"/>
              </a:rPr>
              <a:t>plexippus</a:t>
            </a:r>
            <a:r>
              <a:rPr lang="en-US" sz="2400" dirty="0" smtClean="0">
                <a:cs typeface="Arial" pitchFamily="34" charset="0"/>
              </a:rPr>
              <a:t>? </a:t>
            </a:r>
            <a:endParaRPr lang="en-US" sz="2400" dirty="0" smtClean="0">
              <a:latin typeface="Arial" pitchFamily="34" charset="0"/>
              <a:cs typeface="Arial" pitchFamily="34" charset="0"/>
            </a:endParaRPr>
          </a:p>
          <a:p>
            <a:pPr>
              <a:buNone/>
            </a:pPr>
            <a:endParaRPr lang="en-US" sz="2400" b="1" dirty="0" smtClean="0">
              <a:latin typeface="Arial" charset="0"/>
              <a:cs typeface="Arial" charset="0"/>
            </a:endParaRPr>
          </a:p>
          <a:p>
            <a:pPr>
              <a:buNone/>
            </a:pPr>
            <a:r>
              <a:rPr lang="en-US" sz="2400" b="1" dirty="0" smtClean="0">
                <a:latin typeface="Arial" charset="0"/>
                <a:cs typeface="Arial" charset="0"/>
              </a:rPr>
              <a:t>Strategies</a:t>
            </a:r>
          </a:p>
          <a:p>
            <a:pPr marL="576072" indent="-457200">
              <a:buFont typeface="+mj-lt"/>
              <a:buAutoNum type="arabicPeriod"/>
            </a:pPr>
            <a:r>
              <a:rPr lang="es-PR" sz="2400" dirty="0" smtClean="0">
                <a:latin typeface="Arial" charset="0"/>
                <a:cs typeface="Arial" charset="0"/>
              </a:rPr>
              <a:t>In </a:t>
            </a:r>
            <a:r>
              <a:rPr lang="es-PR" sz="2400" dirty="0" err="1" smtClean="0">
                <a:latin typeface="Arial" charset="0"/>
                <a:cs typeface="Arial" charset="0"/>
              </a:rPr>
              <a:t>site</a:t>
            </a:r>
            <a:r>
              <a:rPr lang="es-PR" sz="2400" dirty="0" smtClean="0">
                <a:latin typeface="Arial" charset="0"/>
                <a:cs typeface="Arial" charset="0"/>
              </a:rPr>
              <a:t> </a:t>
            </a:r>
            <a:r>
              <a:rPr lang="es-PR" sz="2400" dirty="0" err="1" smtClean="0">
                <a:latin typeface="Arial" charset="0"/>
                <a:cs typeface="Arial" charset="0"/>
              </a:rPr>
              <a:t>laboratory</a:t>
            </a:r>
            <a:r>
              <a:rPr lang="es-PR" sz="2400" dirty="0" smtClean="0">
                <a:latin typeface="Arial" charset="0"/>
                <a:cs typeface="Arial" charset="0"/>
              </a:rPr>
              <a:t> (</a:t>
            </a:r>
            <a:r>
              <a:rPr lang="es-PR" sz="2400" dirty="0" err="1" smtClean="0">
                <a:latin typeface="Arial" charset="0"/>
                <a:cs typeface="Arial" charset="0"/>
              </a:rPr>
              <a:t>Butterfly</a:t>
            </a:r>
            <a:r>
              <a:rPr lang="es-PR" sz="2400" dirty="0" smtClean="0">
                <a:latin typeface="Arial" charset="0"/>
                <a:cs typeface="Arial" charset="0"/>
              </a:rPr>
              <a:t> </a:t>
            </a:r>
            <a:r>
              <a:rPr lang="es-PR" sz="2400" dirty="0" err="1" smtClean="0">
                <a:latin typeface="Arial" charset="0"/>
                <a:cs typeface="Arial" charset="0"/>
              </a:rPr>
              <a:t>Nursery</a:t>
            </a:r>
            <a:r>
              <a:rPr lang="es-PR" sz="2400" dirty="0" smtClean="0">
                <a:latin typeface="Arial" charset="0"/>
                <a:cs typeface="Arial" charset="0"/>
              </a:rPr>
              <a:t>)</a:t>
            </a:r>
          </a:p>
          <a:p>
            <a:pPr marL="576072" indent="-457200">
              <a:spcBef>
                <a:spcPts val="600"/>
              </a:spcBef>
              <a:buSzPct val="70000"/>
              <a:buFont typeface="+mj-lt"/>
              <a:buAutoNum type="arabicPeriod"/>
            </a:pPr>
            <a:r>
              <a:rPr lang="en-US" sz="2400" dirty="0" smtClean="0">
                <a:latin typeface="Arial" pitchFamily="34" charset="0"/>
                <a:cs typeface="Arial" pitchFamily="34" charset="0"/>
              </a:rPr>
              <a:t>Cooperative groups</a:t>
            </a:r>
          </a:p>
          <a:p>
            <a:pPr marL="576072" indent="-457200">
              <a:spcBef>
                <a:spcPts val="600"/>
              </a:spcBef>
              <a:buSzPct val="70000"/>
              <a:buFont typeface="+mj-lt"/>
              <a:buAutoNum type="arabicPeriod"/>
            </a:pPr>
            <a:r>
              <a:rPr lang="en-US" sz="2400" dirty="0" smtClean="0">
                <a:latin typeface="Arial" pitchFamily="34" charset="0"/>
                <a:cs typeface="Arial" pitchFamily="34" charset="0"/>
              </a:rPr>
              <a:t>Continuous assessment</a:t>
            </a:r>
          </a:p>
          <a:p>
            <a:pPr marL="576072" indent="-457200">
              <a:spcBef>
                <a:spcPts val="600"/>
              </a:spcBef>
              <a:buSzPct val="70000"/>
              <a:buFont typeface="+mj-lt"/>
              <a:buAutoNum type="arabicPeriod"/>
            </a:pPr>
            <a:endParaRPr lang="en-US" sz="2400" dirty="0" smtClean="0">
              <a:latin typeface="Arial" pitchFamily="34" charset="0"/>
              <a:cs typeface="Arial" pitchFamily="34" charset="0"/>
            </a:endParaRPr>
          </a:p>
          <a:p>
            <a:pPr>
              <a:buNone/>
            </a:pPr>
            <a:endParaRPr lang="es-PR" sz="2400" dirty="0" smtClean="0">
              <a:latin typeface="Arial" charset="0"/>
              <a:cs typeface="Arial" charset="0"/>
            </a:endParaRPr>
          </a:p>
          <a:p>
            <a:pPr>
              <a:buNone/>
            </a:pPr>
            <a:endParaRPr lang="es-PR" sz="2400" dirty="0"/>
          </a:p>
        </p:txBody>
      </p:sp>
      <p:sp>
        <p:nvSpPr>
          <p:cNvPr id="21508" name="Rectangle 5"/>
          <p:cNvSpPr>
            <a:spLocks noChangeArrowheads="1"/>
          </p:cNvSpPr>
          <p:nvPr/>
        </p:nvSpPr>
        <p:spPr bwMode="auto">
          <a:xfrm>
            <a:off x="0" y="2943225"/>
            <a:ext cx="9144000" cy="0"/>
          </a:xfrm>
          <a:prstGeom prst="rect">
            <a:avLst/>
          </a:prstGeom>
          <a:noFill/>
          <a:ln w="9525">
            <a:noFill/>
            <a:miter lim="800000"/>
            <a:headEnd/>
            <a:tailEnd/>
          </a:ln>
        </p:spPr>
        <p:txBody>
          <a:bodyPr wrap="none" anchor="ctr">
            <a:spAutoFit/>
          </a:bodyPr>
          <a:lstStyle/>
          <a:p>
            <a:endParaRPr lang="es-PR"/>
          </a:p>
        </p:txBody>
      </p:sp>
      <p:pic>
        <p:nvPicPr>
          <p:cNvPr id="11270" name="Picture 6" descr="monarca16"/>
          <p:cNvPicPr>
            <a:picLocks noChangeAspect="1" noChangeArrowheads="1"/>
          </p:cNvPicPr>
          <p:nvPr/>
        </p:nvPicPr>
        <p:blipFill>
          <a:blip r:embed="rId3" cstate="print"/>
          <a:srcRect t="2769" r="23445" b="13797"/>
          <a:stretch>
            <a:fillRect/>
          </a:stretch>
        </p:blipFill>
        <p:spPr bwMode="auto">
          <a:xfrm>
            <a:off x="7400925" y="685800"/>
            <a:ext cx="1743075" cy="1066800"/>
          </a:xfrm>
          <a:prstGeom prst="rect">
            <a:avLst/>
          </a:prstGeom>
          <a:noFill/>
          <a:effectLst>
            <a:outerShdw dist="107763" dir="18900000" algn="ctr" rotWithShape="0">
              <a:srgbClr val="808080">
                <a:alpha val="50000"/>
              </a:srgbClr>
            </a:outerShdw>
          </a:effectLst>
        </p:spPr>
      </p:pic>
    </p:spTree>
  </p:cSld>
  <p:clrMapOvr>
    <a:masterClrMapping/>
  </p:clrMapOvr>
  <p:transition spd="slow">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7800" y="228600"/>
            <a:ext cx="7696200" cy="685800"/>
          </a:xfrm>
        </p:spPr>
        <p:txBody>
          <a:bodyPr>
            <a:noAutofit/>
          </a:bodyPr>
          <a:lstStyle/>
          <a:p>
            <a:r>
              <a:rPr lang="en-US" b="0" dirty="0" smtClean="0">
                <a:latin typeface="Arial" charset="0"/>
                <a:cs typeface="Arial" charset="0"/>
              </a:rPr>
              <a:t>Data Collection </a:t>
            </a:r>
            <a:br>
              <a:rPr lang="en-US" b="0" dirty="0" smtClean="0">
                <a:latin typeface="Arial" charset="0"/>
                <a:cs typeface="Arial" charset="0"/>
              </a:rPr>
            </a:br>
            <a:endParaRPr lang="es-PR" dirty="0"/>
          </a:p>
        </p:txBody>
      </p:sp>
      <p:sp>
        <p:nvSpPr>
          <p:cNvPr id="22530" name="Rectangle 3"/>
          <p:cNvSpPr>
            <a:spLocks noGrp="1" noChangeArrowheads="1"/>
          </p:cNvSpPr>
          <p:nvPr>
            <p:ph idx="1"/>
          </p:nvPr>
        </p:nvSpPr>
        <p:spPr>
          <a:xfrm>
            <a:off x="914400" y="990600"/>
            <a:ext cx="7696200" cy="5638800"/>
          </a:xfrm>
        </p:spPr>
        <p:txBody>
          <a:bodyPr>
            <a:normAutofit/>
          </a:bodyPr>
          <a:lstStyle/>
          <a:p>
            <a:pPr marL="914400" lvl="1" indent="-457200">
              <a:buFont typeface="+mj-lt"/>
              <a:buAutoNum type="arabicPeriod"/>
            </a:pPr>
            <a:r>
              <a:rPr lang="en-US" sz="2400" b="0" dirty="0" smtClean="0">
                <a:latin typeface="Arial" charset="0"/>
                <a:cs typeface="Arial" charset="0"/>
              </a:rPr>
              <a:t>KWL Technique </a:t>
            </a:r>
          </a:p>
          <a:p>
            <a:pPr marL="914400" lvl="1" indent="-457200">
              <a:buFont typeface="+mj-lt"/>
              <a:buAutoNum type="arabicPeriod"/>
            </a:pPr>
            <a:r>
              <a:rPr lang="en-US" sz="2400" b="0" dirty="0" smtClean="0">
                <a:latin typeface="Arial" charset="0"/>
                <a:cs typeface="Arial" charset="0"/>
              </a:rPr>
              <a:t>Videos and photos </a:t>
            </a:r>
            <a:r>
              <a:rPr lang="en-US" sz="2400" dirty="0" smtClean="0">
                <a:latin typeface="Arial" charset="0"/>
                <a:cs typeface="Arial" charset="0"/>
              </a:rPr>
              <a:t>(Monarchs’ lifecycle)</a:t>
            </a:r>
            <a:endParaRPr lang="en-US" sz="2400" b="0" dirty="0" smtClean="0">
              <a:latin typeface="Arial" charset="0"/>
              <a:cs typeface="Arial" charset="0"/>
            </a:endParaRPr>
          </a:p>
          <a:p>
            <a:pPr marL="914400" lvl="1" indent="-457200">
              <a:buFont typeface="+mj-lt"/>
              <a:buAutoNum type="arabicPeriod"/>
            </a:pPr>
            <a:r>
              <a:rPr lang="en-US" sz="2400" b="0" dirty="0" smtClean="0">
                <a:latin typeface="Arial" charset="0"/>
                <a:cs typeface="Arial" charset="0"/>
              </a:rPr>
              <a:t>Growth and development data sheet </a:t>
            </a:r>
          </a:p>
          <a:p>
            <a:pPr marL="914400" lvl="1" indent="-457200">
              <a:buFont typeface="+mj-lt"/>
              <a:buAutoNum type="arabicPeriod"/>
            </a:pPr>
            <a:r>
              <a:rPr lang="en-US" sz="2400" b="0" dirty="0" smtClean="0">
                <a:latin typeface="Arial" charset="0"/>
                <a:cs typeface="Arial" charset="0"/>
              </a:rPr>
              <a:t>Reflective journal</a:t>
            </a:r>
          </a:p>
          <a:p>
            <a:pPr marL="914400" lvl="1" indent="-457200">
              <a:buFont typeface="+mj-lt"/>
              <a:buAutoNum type="arabicPeriod"/>
            </a:pPr>
            <a:r>
              <a:rPr lang="en-US" sz="2400" b="0" dirty="0" smtClean="0">
                <a:latin typeface="Arial" charset="0"/>
                <a:cs typeface="Arial" charset="0"/>
              </a:rPr>
              <a:t>Drawing </a:t>
            </a:r>
            <a:endParaRPr lang="en-US" sz="2400" b="0" dirty="0" smtClean="0">
              <a:solidFill>
                <a:srgbClr val="FF0000"/>
              </a:solidFill>
              <a:latin typeface="Arial" charset="0"/>
              <a:cs typeface="Arial" charset="0"/>
            </a:endParaRPr>
          </a:p>
          <a:p>
            <a:pPr lvl="1" eaLnBrk="1" hangingPunct="1">
              <a:buFont typeface="Wingdings" pitchFamily="2" charset="2"/>
              <a:buNone/>
            </a:pPr>
            <a:endParaRPr lang="en-US" dirty="0" smtClean="0"/>
          </a:p>
        </p:txBody>
      </p:sp>
      <p:pic>
        <p:nvPicPr>
          <p:cNvPr id="5" name="Picture 4" descr="IMAG2738"/>
          <p:cNvPicPr>
            <a:picLocks noChangeAspect="1" noChangeArrowheads="1"/>
          </p:cNvPicPr>
          <p:nvPr/>
        </p:nvPicPr>
        <p:blipFill>
          <a:blip r:embed="rId3" cstate="print"/>
          <a:srcRect b="29167"/>
          <a:stretch>
            <a:fillRect/>
          </a:stretch>
        </p:blipFill>
        <p:spPr bwMode="auto">
          <a:xfrm>
            <a:off x="2286000" y="3926683"/>
            <a:ext cx="1981200" cy="2507474"/>
          </a:xfrm>
          <a:prstGeom prst="rect">
            <a:avLst/>
          </a:prstGeom>
          <a:ln w="88900" cap="sq" cmpd="thickThin">
            <a:solidFill>
              <a:schemeClr val="accent3">
                <a:lumMod val="75000"/>
              </a:schemeClr>
            </a:solidFill>
            <a:prstDash val="solid"/>
            <a:miter lim="800000"/>
          </a:ln>
          <a:effectLst>
            <a:innerShdw blurRad="76200">
              <a:srgbClr val="000000"/>
            </a:innerShdw>
          </a:effectLst>
        </p:spPr>
      </p:pic>
      <p:pic>
        <p:nvPicPr>
          <p:cNvPr id="6" name="Picture 2" descr="IMAG2741"/>
          <p:cNvPicPr>
            <a:picLocks noChangeAspect="1" noChangeArrowheads="1"/>
          </p:cNvPicPr>
          <p:nvPr/>
        </p:nvPicPr>
        <p:blipFill>
          <a:blip r:embed="rId4" cstate="print"/>
          <a:srcRect t="33844" r="28099" b="14339"/>
          <a:stretch>
            <a:fillRect/>
          </a:stretch>
        </p:blipFill>
        <p:spPr bwMode="auto">
          <a:xfrm>
            <a:off x="6705600" y="3987661"/>
            <a:ext cx="1981200" cy="2565539"/>
          </a:xfrm>
          <a:prstGeom prst="rect">
            <a:avLst/>
          </a:prstGeom>
          <a:ln w="88900" cap="sq" cmpd="thickThin">
            <a:solidFill>
              <a:schemeClr val="accent3">
                <a:lumMod val="75000"/>
              </a:schemeClr>
            </a:solidFill>
            <a:prstDash val="solid"/>
            <a:miter lim="800000"/>
          </a:ln>
          <a:effectLst>
            <a:innerShdw blurRad="76200">
              <a:srgbClr val="000000"/>
            </a:innerShdw>
          </a:effectLst>
        </p:spPr>
      </p:pic>
    </p:spTree>
  </p:cSld>
  <p:clrMapOvr>
    <a:masterClrMapping/>
  </p:clrMapOvr>
  <p:transition spd="slow">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PR" b="1" dirty="0" err="1" smtClean="0"/>
              <a:t>Daily</a:t>
            </a:r>
            <a:r>
              <a:rPr lang="es-PR" b="1" dirty="0" smtClean="0"/>
              <a:t> </a:t>
            </a:r>
            <a:r>
              <a:rPr lang="es-PR" b="1" dirty="0" err="1" smtClean="0"/>
              <a:t>Observations</a:t>
            </a:r>
            <a:endParaRPr lang="en-US" dirty="0"/>
          </a:p>
        </p:txBody>
      </p:sp>
      <p:sp>
        <p:nvSpPr>
          <p:cNvPr id="2457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PR"/>
          </a:p>
        </p:txBody>
      </p:sp>
      <p:pic>
        <p:nvPicPr>
          <p:cNvPr id="54273" name="Picture 1" descr="IMAG2688"/>
          <p:cNvPicPr>
            <a:picLocks noChangeAspect="1" noChangeArrowheads="1"/>
          </p:cNvPicPr>
          <p:nvPr/>
        </p:nvPicPr>
        <p:blipFill>
          <a:blip r:embed="rId3" cstate="print"/>
          <a:srcRect t="3252" b="11382"/>
          <a:stretch>
            <a:fillRect/>
          </a:stretch>
        </p:blipFill>
        <p:spPr bwMode="auto">
          <a:xfrm>
            <a:off x="1143000" y="1524000"/>
            <a:ext cx="2628900" cy="4000500"/>
          </a:xfrm>
          <a:prstGeom prst="rect">
            <a:avLst/>
          </a:prstGeom>
          <a:ln w="88900" cap="sq" cmpd="thickThin">
            <a:solidFill>
              <a:schemeClr val="accent3">
                <a:lumMod val="75000"/>
              </a:schemeClr>
            </a:solidFill>
            <a:prstDash val="solid"/>
            <a:miter lim="800000"/>
          </a:ln>
          <a:effectLst>
            <a:innerShdw blurRad="76200">
              <a:srgbClr val="000000"/>
            </a:innerShdw>
          </a:effectLst>
        </p:spPr>
      </p:pic>
      <p:sp>
        <p:nvSpPr>
          <p:cNvPr id="24581" name="Rectangle 3"/>
          <p:cNvSpPr>
            <a:spLocks noChangeArrowheads="1"/>
          </p:cNvSpPr>
          <p:nvPr/>
        </p:nvSpPr>
        <p:spPr bwMode="auto">
          <a:xfrm>
            <a:off x="0" y="4000500"/>
            <a:ext cx="9144000" cy="0"/>
          </a:xfrm>
          <a:prstGeom prst="rect">
            <a:avLst/>
          </a:prstGeom>
          <a:noFill/>
          <a:ln w="9525">
            <a:noFill/>
            <a:miter lim="800000"/>
            <a:headEnd/>
            <a:tailEnd/>
          </a:ln>
        </p:spPr>
        <p:txBody>
          <a:bodyPr wrap="none" anchor="ctr">
            <a:spAutoFit/>
          </a:bodyPr>
          <a:lstStyle/>
          <a:p>
            <a:r>
              <a:rPr lang="es-PR" sz="2200">
                <a:cs typeface="Times New Roman" pitchFamily="18" charset="0"/>
              </a:rPr>
              <a:t>   </a:t>
            </a:r>
            <a:endParaRPr lang="es-PR"/>
          </a:p>
        </p:txBody>
      </p:sp>
      <p:pic>
        <p:nvPicPr>
          <p:cNvPr id="54276" name="Picture 4" descr="IMAG2736"/>
          <p:cNvPicPr>
            <a:picLocks noChangeAspect="1" noChangeArrowheads="1"/>
          </p:cNvPicPr>
          <p:nvPr/>
        </p:nvPicPr>
        <p:blipFill>
          <a:blip r:embed="rId4" cstate="print"/>
          <a:srcRect t="2777" b="12500"/>
          <a:stretch>
            <a:fillRect/>
          </a:stretch>
        </p:blipFill>
        <p:spPr bwMode="auto">
          <a:xfrm>
            <a:off x="4953000" y="1524000"/>
            <a:ext cx="2647950" cy="4002088"/>
          </a:xfrm>
          <a:prstGeom prst="rect">
            <a:avLst/>
          </a:prstGeom>
          <a:ln w="88900" cap="sq" cmpd="thickThin">
            <a:solidFill>
              <a:schemeClr val="accent3">
                <a:lumMod val="75000"/>
              </a:schemeClr>
            </a:solidFill>
            <a:prstDash val="solid"/>
            <a:miter lim="800000"/>
          </a:ln>
          <a:effectLst>
            <a:innerShdw blurRad="76200">
              <a:srgbClr val="000000"/>
            </a:innerShdw>
          </a:effectLst>
        </p:spPr>
      </p:pic>
    </p:spTree>
  </p:cSld>
  <p:clrMapOvr>
    <a:masterClrMapping/>
  </p:clrMapOvr>
  <p:transition spd="slow">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PR"/>
          </a:p>
        </p:txBody>
      </p:sp>
      <p:graphicFrame>
        <p:nvGraphicFramePr>
          <p:cNvPr id="4" name="Content Placeholder 3"/>
          <p:cNvGraphicFramePr>
            <a:graphicFrameLocks/>
          </p:cNvGraphicFramePr>
          <p:nvPr/>
        </p:nvGraphicFramePr>
        <p:xfrm>
          <a:off x="457200" y="1371600"/>
          <a:ext cx="8305800" cy="4571999"/>
        </p:xfrm>
        <a:graphic>
          <a:graphicData uri="http://schemas.openxmlformats.org/drawingml/2006/table">
            <a:tbl>
              <a:tblPr firstRow="1" bandRow="1">
                <a:tableStyleId>{5940675A-B579-460E-94D1-54222C63F5DA}</a:tableStyleId>
              </a:tblPr>
              <a:tblGrid>
                <a:gridCol w="2133600"/>
                <a:gridCol w="2438400"/>
                <a:gridCol w="3733800"/>
              </a:tblGrid>
              <a:tr h="770799">
                <a:tc>
                  <a:txBody>
                    <a:bodyPr/>
                    <a:lstStyle/>
                    <a:p>
                      <a:pPr algn="ctr"/>
                      <a:r>
                        <a:rPr lang="es-PR" dirty="0" err="1" smtClean="0"/>
                        <a:t>Students</a:t>
                      </a:r>
                      <a:endParaRPr lang="en-US" dirty="0"/>
                    </a:p>
                  </a:txBody>
                  <a:tcPr/>
                </a:tc>
                <a:tc>
                  <a:txBody>
                    <a:bodyPr/>
                    <a:lstStyle/>
                    <a:p>
                      <a:pPr algn="ctr"/>
                      <a:r>
                        <a:rPr lang="es-PR" dirty="0" smtClean="0"/>
                        <a:t>Pre-</a:t>
                      </a:r>
                      <a:r>
                        <a:rPr lang="es-PR" dirty="0" err="1" smtClean="0"/>
                        <a:t>Drawing</a:t>
                      </a:r>
                      <a:endParaRPr lang="en-US" dirty="0"/>
                    </a:p>
                  </a:txBody>
                  <a:tcPr/>
                </a:tc>
                <a:tc>
                  <a:txBody>
                    <a:bodyPr/>
                    <a:lstStyle/>
                    <a:p>
                      <a:pPr algn="ctr"/>
                      <a:r>
                        <a:rPr lang="es-PR" dirty="0" smtClean="0"/>
                        <a:t>Post-</a:t>
                      </a:r>
                      <a:r>
                        <a:rPr lang="es-PR" dirty="0" err="1" smtClean="0"/>
                        <a:t>Drawing</a:t>
                      </a:r>
                      <a:endParaRPr lang="en-US" dirty="0"/>
                    </a:p>
                  </a:txBody>
                  <a:tcPr/>
                </a:tc>
              </a:tr>
              <a:tr h="1900600">
                <a:tc>
                  <a:txBody>
                    <a:bodyPr/>
                    <a:lstStyle/>
                    <a:p>
                      <a:pPr algn="ctr"/>
                      <a:endParaRPr lang="es-PR" dirty="0" smtClean="0"/>
                    </a:p>
                    <a:p>
                      <a:pPr algn="ctr"/>
                      <a:r>
                        <a:rPr lang="es-PR" dirty="0" err="1" smtClean="0"/>
                        <a:t>Main</a:t>
                      </a:r>
                      <a:r>
                        <a:rPr lang="es-PR" dirty="0" smtClean="0"/>
                        <a:t> </a:t>
                      </a:r>
                      <a:r>
                        <a:rPr lang="es-PR" dirty="0" err="1" smtClean="0"/>
                        <a:t>Stream</a:t>
                      </a:r>
                      <a:endParaRPr lang="es-PR" dirty="0" smtClean="0"/>
                    </a:p>
                    <a:p>
                      <a:pPr algn="ctr"/>
                      <a:endParaRPr lang="es-PR" dirty="0" smtClean="0"/>
                    </a:p>
                  </a:txBody>
                  <a:tcPr/>
                </a:tc>
                <a:tc>
                  <a:txBody>
                    <a:bodyPr/>
                    <a:lstStyle/>
                    <a:p>
                      <a:pPr algn="ctr"/>
                      <a:endParaRPr lang="es-PR" dirty="0" smtClean="0"/>
                    </a:p>
                    <a:p>
                      <a:pPr algn="ctr"/>
                      <a:endParaRPr lang="en-US" dirty="0"/>
                    </a:p>
                  </a:txBody>
                  <a:tcPr/>
                </a:tc>
                <a:tc>
                  <a:txBody>
                    <a:bodyPr/>
                    <a:lstStyle/>
                    <a:p>
                      <a:pPr algn="ctr"/>
                      <a:endParaRPr lang="es-PR" dirty="0" smtClean="0"/>
                    </a:p>
                    <a:p>
                      <a:pPr algn="ctr"/>
                      <a:endParaRPr lang="en-US" dirty="0"/>
                    </a:p>
                  </a:txBody>
                  <a:tcPr/>
                </a:tc>
              </a:tr>
              <a:tr h="1900600">
                <a:tc>
                  <a:txBody>
                    <a:bodyPr/>
                    <a:lstStyle/>
                    <a:p>
                      <a:pPr algn="ctr"/>
                      <a:endParaRPr lang="es-PR" dirty="0" smtClean="0"/>
                    </a:p>
                    <a:p>
                      <a:pPr algn="ctr"/>
                      <a:r>
                        <a:rPr lang="es-PR" dirty="0" smtClean="0"/>
                        <a:t>SNS</a:t>
                      </a:r>
                    </a:p>
                    <a:p>
                      <a:pPr algn="ctr"/>
                      <a:endParaRPr lang="es-PR" dirty="0" smtClean="0"/>
                    </a:p>
                  </a:txBody>
                  <a:tcPr/>
                </a:tc>
                <a:tc>
                  <a:txBody>
                    <a:bodyPr/>
                    <a:lstStyle/>
                    <a:p>
                      <a:pPr algn="ctr"/>
                      <a:endParaRPr lang="es-PR" dirty="0" smtClean="0"/>
                    </a:p>
                    <a:p>
                      <a:pPr algn="ctr"/>
                      <a:endParaRPr lang="en-US" dirty="0"/>
                    </a:p>
                  </a:txBody>
                  <a:tcPr/>
                </a:tc>
                <a:tc>
                  <a:txBody>
                    <a:bodyPr/>
                    <a:lstStyle/>
                    <a:p>
                      <a:pPr algn="ctr"/>
                      <a:endParaRPr lang="es-PR" dirty="0" smtClean="0"/>
                    </a:p>
                    <a:p>
                      <a:pPr algn="ctr"/>
                      <a:endParaRPr lang="en-US" dirty="0"/>
                    </a:p>
                  </a:txBody>
                  <a:tcPr/>
                </a:tc>
              </a:tr>
            </a:tbl>
          </a:graphicData>
        </a:graphic>
      </p:graphicFrame>
      <p:pic>
        <p:nvPicPr>
          <p:cNvPr id="5" name="Picture 4" descr="86DF4C49"/>
          <p:cNvPicPr/>
          <p:nvPr/>
        </p:nvPicPr>
        <p:blipFill>
          <a:blip r:embed="rId3" cstate="print"/>
          <a:srcRect l="5424" t="9354" r="39966" b="5527"/>
          <a:stretch>
            <a:fillRect/>
          </a:stretch>
        </p:blipFill>
        <p:spPr bwMode="auto">
          <a:xfrm>
            <a:off x="2743200" y="2133600"/>
            <a:ext cx="2057400" cy="1892596"/>
          </a:xfrm>
          <a:prstGeom prst="rect">
            <a:avLst/>
          </a:prstGeom>
          <a:noFill/>
          <a:ln w="9525">
            <a:noFill/>
            <a:miter lim="800000"/>
            <a:headEnd/>
            <a:tailEnd/>
          </a:ln>
        </p:spPr>
      </p:pic>
      <p:pic>
        <p:nvPicPr>
          <p:cNvPr id="6" name="Picture 5" descr="827009A4"/>
          <p:cNvPicPr/>
          <p:nvPr/>
        </p:nvPicPr>
        <p:blipFill>
          <a:blip r:embed="rId4" cstate="print"/>
          <a:srcRect t="12013" r="6967" b="5556"/>
          <a:stretch>
            <a:fillRect/>
          </a:stretch>
        </p:blipFill>
        <p:spPr bwMode="auto">
          <a:xfrm rot="10800000">
            <a:off x="6324600" y="2209800"/>
            <a:ext cx="2303721" cy="1880479"/>
          </a:xfrm>
          <a:prstGeom prst="rect">
            <a:avLst/>
          </a:prstGeom>
          <a:noFill/>
          <a:ln w="9525">
            <a:noFill/>
            <a:miter lim="800000"/>
            <a:headEnd/>
            <a:tailEnd/>
          </a:ln>
        </p:spPr>
      </p:pic>
      <p:pic>
        <p:nvPicPr>
          <p:cNvPr id="7" name="Content Placeholder 3" descr="27CFCB6B"/>
          <p:cNvPicPr>
            <a:picLocks noGrp="1"/>
          </p:cNvPicPr>
          <p:nvPr>
            <p:ph idx="1"/>
          </p:nvPr>
        </p:nvPicPr>
        <p:blipFill>
          <a:blip r:embed="rId5" cstate="print"/>
          <a:srcRect l="11479" r="4373" b="53403"/>
          <a:stretch>
            <a:fillRect/>
          </a:stretch>
        </p:blipFill>
        <p:spPr bwMode="auto">
          <a:xfrm>
            <a:off x="2895600" y="4267200"/>
            <a:ext cx="1981200" cy="1600200"/>
          </a:xfrm>
          <a:prstGeom prst="rect">
            <a:avLst/>
          </a:prstGeom>
          <a:noFill/>
          <a:ln w="9525">
            <a:noFill/>
            <a:miter lim="800000"/>
            <a:headEnd/>
            <a:tailEnd/>
          </a:ln>
        </p:spPr>
      </p:pic>
      <p:pic>
        <p:nvPicPr>
          <p:cNvPr id="8" name="Picture 7" descr="C97CC630"/>
          <p:cNvPicPr/>
          <p:nvPr/>
        </p:nvPicPr>
        <p:blipFill>
          <a:blip r:embed="rId6" cstate="print"/>
          <a:srcRect l="11604" t="13120" r="2153" b="23761"/>
          <a:stretch>
            <a:fillRect/>
          </a:stretch>
        </p:blipFill>
        <p:spPr bwMode="auto">
          <a:xfrm>
            <a:off x="5181600" y="4267200"/>
            <a:ext cx="3429000" cy="1562978"/>
          </a:xfrm>
          <a:prstGeom prst="rect">
            <a:avLst/>
          </a:prstGeom>
          <a:noFill/>
          <a:ln w="9525">
            <a:noFill/>
            <a:miter lim="800000"/>
            <a:headEnd/>
            <a:tailEnd/>
          </a:ln>
        </p:spPr>
      </p:pic>
    </p:spTree>
  </p:cSld>
  <p:clrMapOvr>
    <a:masterClrMapping/>
  </p:clrMapOvr>
  <p:transition spd="slow">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1371600" y="1524000"/>
          <a:ext cx="6629400" cy="3505200"/>
        </p:xfrm>
        <a:graphic>
          <a:graphicData uri="http://schemas.openxmlformats.org/drawingml/2006/table">
            <a:tbl>
              <a:tblPr/>
              <a:tblGrid>
                <a:gridCol w="1104900"/>
                <a:gridCol w="1104900"/>
                <a:gridCol w="1104900"/>
                <a:gridCol w="1104900"/>
                <a:gridCol w="1104900"/>
                <a:gridCol w="1104900"/>
              </a:tblGrid>
              <a:tr h="584200">
                <a:tc>
                  <a:txBody>
                    <a:bodyPr/>
                    <a:lstStyle/>
                    <a:p>
                      <a:pPr marL="0" marR="0" algn="ctr">
                        <a:lnSpc>
                          <a:spcPct val="115000"/>
                        </a:lnSpc>
                        <a:spcBef>
                          <a:spcPts val="0"/>
                        </a:spcBef>
                        <a:spcAft>
                          <a:spcPts val="1000"/>
                        </a:spcAft>
                        <a:tabLst>
                          <a:tab pos="2971800" algn="ctr"/>
                          <a:tab pos="5943600" algn="r"/>
                        </a:tabLst>
                      </a:pPr>
                      <a:r>
                        <a:rPr lang="en-US" sz="1200" b="1">
                          <a:latin typeface="Arial"/>
                          <a:ea typeface="Times New Roman"/>
                          <a:cs typeface="Times New Roman"/>
                        </a:rPr>
                        <a:t>students</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b="1">
                          <a:latin typeface="Arial"/>
                          <a:ea typeface="Times New Roman"/>
                          <a:cs typeface="Times New Roman"/>
                        </a:rPr>
                        <a:t>% pre</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b="1">
                          <a:latin typeface="Arial"/>
                          <a:ea typeface="Times New Roman"/>
                          <a:cs typeface="Times New Roman"/>
                        </a:rPr>
                        <a:t>% post</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b="1">
                          <a:latin typeface="Arial"/>
                          <a:ea typeface="Times New Roman"/>
                          <a:cs typeface="Times New Roman"/>
                        </a:rPr>
                        <a:t>students</a:t>
                      </a:r>
                      <a:endParaRPr lang="en-US" sz="1100">
                        <a:latin typeface="Calibri"/>
                        <a:ea typeface="Calibri"/>
                        <a:cs typeface="Times New Roman"/>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b="1">
                          <a:latin typeface="Arial"/>
                          <a:ea typeface="Times New Roman"/>
                          <a:cs typeface="Times New Roman"/>
                        </a:rPr>
                        <a:t>% pre</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b="1">
                          <a:latin typeface="Arial"/>
                          <a:ea typeface="Times New Roman"/>
                          <a:cs typeface="Times New Roman"/>
                        </a:rPr>
                        <a:t>% post</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4200">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1 (SNS)</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38</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88</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6</a:t>
                      </a:r>
                      <a:endParaRPr lang="en-US" sz="1100">
                        <a:latin typeface="Calibri"/>
                        <a:ea typeface="Calibri"/>
                        <a:cs typeface="Times New Roman"/>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38</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100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4200">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2</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63</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100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7</a:t>
                      </a:r>
                      <a:endParaRPr lang="en-US" sz="1100">
                        <a:latin typeface="Calibri"/>
                        <a:ea typeface="Calibri"/>
                        <a:cs typeface="Times New Roman"/>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75</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100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4200">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3</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75</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100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8</a:t>
                      </a:r>
                      <a:endParaRPr lang="en-US" sz="1100">
                        <a:latin typeface="Calibri"/>
                        <a:ea typeface="Calibri"/>
                        <a:cs typeface="Times New Roman"/>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38</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100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4200">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4</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50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100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9</a:t>
                      </a:r>
                      <a:endParaRPr lang="en-US" sz="1100">
                        <a:latin typeface="Calibri"/>
                        <a:ea typeface="Calibri"/>
                        <a:cs typeface="Times New Roman"/>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25</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88</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4200">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5</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38</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88</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10</a:t>
                      </a:r>
                      <a:endParaRPr lang="en-US" sz="1100">
                        <a:latin typeface="Calibri"/>
                        <a:ea typeface="Calibri"/>
                        <a:cs typeface="Times New Roman"/>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a:latin typeface="Arial"/>
                          <a:ea typeface="Times New Roman"/>
                          <a:cs typeface="Times New Roman"/>
                        </a:rPr>
                        <a:t>75</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2971800" algn="ctr"/>
                          <a:tab pos="5943600" algn="r"/>
                        </a:tabLst>
                      </a:pPr>
                      <a:r>
                        <a:rPr lang="en-US" sz="1200" dirty="0">
                          <a:latin typeface="Arial"/>
                          <a:ea typeface="Times New Roman"/>
                          <a:cs typeface="Times New Roman"/>
                        </a:rPr>
                        <a:t>88</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random/>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457200" y="990600"/>
            <a:ext cx="8153400" cy="3094038"/>
          </a:xfrm>
          <a:prstGeom prst="rect">
            <a:avLst/>
          </a:prstGeom>
          <a:noFill/>
          <a:ln w="9525">
            <a:noFill/>
            <a:miter lim="800000"/>
            <a:headEnd/>
            <a:tailEnd/>
          </a:ln>
        </p:spPr>
      </p:pic>
      <p:sp>
        <p:nvSpPr>
          <p:cNvPr id="26627" name="Text Box 3"/>
          <p:cNvSpPr txBox="1">
            <a:spLocks noChangeArrowheads="1"/>
          </p:cNvSpPr>
          <p:nvPr/>
        </p:nvSpPr>
        <p:spPr bwMode="auto">
          <a:xfrm>
            <a:off x="1371600" y="609600"/>
            <a:ext cx="5943600" cy="366713"/>
          </a:xfrm>
          <a:prstGeom prst="rect">
            <a:avLst/>
          </a:prstGeom>
          <a:noFill/>
          <a:ln w="9525">
            <a:noFill/>
            <a:miter lim="800000"/>
            <a:headEnd/>
            <a:tailEnd/>
          </a:ln>
        </p:spPr>
        <p:txBody>
          <a:bodyPr>
            <a:spAutoFit/>
          </a:bodyPr>
          <a:lstStyle/>
          <a:p>
            <a:pPr eaLnBrk="1" hangingPunct="1">
              <a:spcBef>
                <a:spcPct val="50000"/>
              </a:spcBef>
            </a:pPr>
            <a:endParaRPr lang="es-PR">
              <a:latin typeface="Arial" charset="0"/>
            </a:endParaRPr>
          </a:p>
        </p:txBody>
      </p:sp>
      <p:sp>
        <p:nvSpPr>
          <p:cNvPr id="13" name="Title 3"/>
          <p:cNvSpPr txBox="1">
            <a:spLocks/>
          </p:cNvSpPr>
          <p:nvPr/>
        </p:nvSpPr>
        <p:spPr>
          <a:xfrm>
            <a:off x="457200" y="4267200"/>
            <a:ext cx="8001000" cy="1981200"/>
          </a:xfrm>
          <a:prstGeom prst="rect">
            <a:avLst/>
          </a:prstGeom>
        </p:spPr>
        <p:txBody>
          <a:bodyPr/>
          <a:lstStyle/>
          <a:p>
            <a:pPr lvl="0">
              <a:defRPr/>
            </a:pPr>
            <a:r>
              <a:rPr kumimoji="0" lang="en-US" sz="2800" i="0" u="none" strike="noStrike" kern="0" cap="none" spc="0" normalizeH="0" baseline="0" noProof="0" dirty="0" smtClean="0">
                <a:ln>
                  <a:noFill/>
                </a:ln>
                <a:solidFill>
                  <a:srgbClr val="000000"/>
                </a:solidFill>
                <a:effectLst/>
                <a:uLnTx/>
                <a:uFillTx/>
                <a:latin typeface="Arial" pitchFamily="34" charset="0"/>
                <a:ea typeface="+mj-ea"/>
                <a:cs typeface="Arial" pitchFamily="34" charset="0"/>
              </a:rPr>
              <a:t>A Guided Scientific Research: An Investigation by Special </a:t>
            </a:r>
            <a:r>
              <a:rPr lang="en-US" sz="2800" kern="0" dirty="0" smtClean="0">
                <a:solidFill>
                  <a:srgbClr val="000000"/>
                </a:solidFill>
                <a:latin typeface="Arial" pitchFamily="34" charset="0"/>
                <a:ea typeface="+mj-ea"/>
                <a:cs typeface="Arial" pitchFamily="34" charset="0"/>
              </a:rPr>
              <a:t>N</a:t>
            </a:r>
            <a:r>
              <a:rPr kumimoji="0" lang="en-US" sz="2800" i="0" u="none" strike="noStrike" kern="0" cap="none" spc="0" normalizeH="0" baseline="0" noProof="0" dirty="0" err="1" smtClean="0">
                <a:ln>
                  <a:noFill/>
                </a:ln>
                <a:solidFill>
                  <a:srgbClr val="000000"/>
                </a:solidFill>
                <a:effectLst/>
                <a:uLnTx/>
                <a:uFillTx/>
                <a:latin typeface="Arial" pitchFamily="34" charset="0"/>
                <a:ea typeface="+mj-ea"/>
                <a:cs typeface="Arial" pitchFamily="34" charset="0"/>
              </a:rPr>
              <a:t>eeds</a:t>
            </a:r>
            <a:r>
              <a:rPr kumimoji="0" lang="en-US" sz="2800" i="0" u="none" strike="noStrike" kern="0" cap="none" spc="0" normalizeH="0" baseline="0" noProof="0" dirty="0" smtClean="0">
                <a:ln>
                  <a:noFill/>
                </a:ln>
                <a:solidFill>
                  <a:srgbClr val="000000"/>
                </a:solidFill>
                <a:effectLst/>
                <a:uLnTx/>
                <a:uFillTx/>
                <a:latin typeface="Arial" pitchFamily="34" charset="0"/>
                <a:ea typeface="+mj-ea"/>
                <a:cs typeface="Arial" pitchFamily="34" charset="0"/>
              </a:rPr>
              <a:t> </a:t>
            </a:r>
            <a:r>
              <a:rPr lang="en-US" sz="2800" kern="0" dirty="0" smtClean="0">
                <a:solidFill>
                  <a:srgbClr val="000000"/>
                </a:solidFill>
                <a:latin typeface="Arial" pitchFamily="34" charset="0"/>
                <a:cs typeface="Arial" pitchFamily="34" charset="0"/>
              </a:rPr>
              <a:t>Students </a:t>
            </a:r>
            <a:r>
              <a:rPr kumimoji="0" lang="en-US" sz="2800" i="0" u="none" strike="noStrike" kern="0" cap="none" spc="0" normalizeH="0" baseline="0" noProof="0" dirty="0" smtClean="0">
                <a:ln>
                  <a:noFill/>
                </a:ln>
                <a:solidFill>
                  <a:srgbClr val="000000"/>
                </a:solidFill>
                <a:effectLst>
                  <a:outerShdw blurRad="38100" dist="38100" dir="2700000" algn="tl">
                    <a:srgbClr val="000000"/>
                  </a:outerShdw>
                </a:effectLst>
                <a:uLnTx/>
                <a:uFillTx/>
                <a:latin typeface="Arial" pitchFamily="34" charset="0"/>
                <a:ea typeface="+mj-ea"/>
                <a:cs typeface="Arial" pitchFamily="34" charset="0"/>
              </a:rPr>
              <a:t/>
            </a:r>
            <a:br>
              <a:rPr kumimoji="0" lang="en-US" sz="2800" i="0" u="none" strike="noStrike" kern="0" cap="none" spc="0" normalizeH="0" baseline="0" noProof="0" dirty="0" smtClean="0">
                <a:ln>
                  <a:noFill/>
                </a:ln>
                <a:solidFill>
                  <a:srgbClr val="000000"/>
                </a:solidFill>
                <a:effectLst>
                  <a:outerShdw blurRad="38100" dist="38100" dir="2700000" algn="tl">
                    <a:srgbClr val="000000"/>
                  </a:outerShdw>
                </a:effectLst>
                <a:uLnTx/>
                <a:uFillTx/>
                <a:latin typeface="Arial" pitchFamily="34" charset="0"/>
                <a:ea typeface="+mj-ea"/>
                <a:cs typeface="Arial" pitchFamily="34" charset="0"/>
              </a:rPr>
            </a:br>
            <a:r>
              <a:rPr kumimoji="0" lang="en-US" sz="2800" i="0" u="none" strike="noStrike" kern="0" cap="none" spc="0" normalizeH="0" baseline="0" noProof="0" dirty="0" err="1" smtClean="0">
                <a:ln>
                  <a:noFill/>
                </a:ln>
                <a:solidFill>
                  <a:srgbClr val="000000"/>
                </a:solidFill>
                <a:effectLst/>
                <a:uLnTx/>
                <a:uFillTx/>
                <a:latin typeface="Arial" pitchFamily="34" charset="0"/>
                <a:ea typeface="+mj-ea"/>
                <a:cs typeface="Arial" pitchFamily="34" charset="0"/>
              </a:rPr>
              <a:t>Jadira</a:t>
            </a:r>
            <a:r>
              <a:rPr kumimoji="0" lang="en-US" sz="2800" i="0" u="none" strike="noStrike" kern="0" cap="none" spc="0" normalizeH="0" baseline="0" noProof="0" dirty="0" smtClean="0">
                <a:ln>
                  <a:noFill/>
                </a:ln>
                <a:solidFill>
                  <a:srgbClr val="000000"/>
                </a:solidFill>
                <a:effectLst/>
                <a:uLnTx/>
                <a:uFillTx/>
                <a:latin typeface="Arial" pitchFamily="34" charset="0"/>
                <a:ea typeface="+mj-ea"/>
                <a:cs typeface="Arial" pitchFamily="34" charset="0"/>
              </a:rPr>
              <a:t> Aponte </a:t>
            </a:r>
            <a:endParaRPr kumimoji="0" lang="es-PR" sz="2800" i="0" u="none" strike="noStrike" kern="0" cap="none" spc="0" normalizeH="0" baseline="0" noProof="0" dirty="0">
              <a:ln>
                <a:noFill/>
              </a:ln>
              <a:solidFill>
                <a:srgbClr val="000000"/>
              </a:solidFill>
              <a:effectLst/>
              <a:uLnTx/>
              <a:uFillTx/>
              <a:latin typeface="Arial" pitchFamily="34" charset="0"/>
              <a:ea typeface="+mj-ea"/>
              <a:cs typeface="Arial" pitchFamily="34" charset="0"/>
            </a:endParaRPr>
          </a:p>
        </p:txBody>
      </p:sp>
      <p:pic>
        <p:nvPicPr>
          <p:cNvPr id="6" name="Picture 2" descr="http://a1.sphotos.ak.fbcdn.net/hphotos-ak-snc6/166905_3060037543622_1343915546_3225955_1064608362_n.jpg"/>
          <p:cNvPicPr>
            <a:picLocks noChangeAspect="1" noChangeArrowheads="1"/>
          </p:cNvPicPr>
          <p:nvPr/>
        </p:nvPicPr>
        <p:blipFill>
          <a:blip r:embed="rId4" cstate="print"/>
          <a:srcRect l="47650" t="34082" r="37338" b="50676"/>
          <a:stretch>
            <a:fillRect/>
          </a:stretch>
        </p:blipFill>
        <p:spPr bwMode="auto">
          <a:xfrm>
            <a:off x="3810000" y="2286000"/>
            <a:ext cx="631889" cy="855670"/>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7315200" cy="1447800"/>
          </a:xfrm>
        </p:spPr>
        <p:txBody>
          <a:bodyPr/>
          <a:lstStyle/>
          <a:p>
            <a:pPr>
              <a:defRPr/>
            </a:pPr>
            <a:r>
              <a:rPr lang="en-US" sz="2800" kern="0" dirty="0" smtClean="0">
                <a:latin typeface="Arial" pitchFamily="34" charset="0"/>
                <a:cs typeface="Arial" pitchFamily="34" charset="0"/>
              </a:rPr>
              <a:t>A Guided Scientific Research: An Investigation by Special Needs Students </a:t>
            </a:r>
            <a:r>
              <a:rPr lang="en-US" sz="2800" b="1" dirty="0" smtClean="0">
                <a:cs typeface="Arial" pitchFamily="34" charset="0"/>
              </a:rPr>
              <a:t/>
            </a:r>
            <a:br>
              <a:rPr lang="en-US" sz="2800" b="1" dirty="0" smtClean="0">
                <a:cs typeface="Arial" pitchFamily="34" charset="0"/>
              </a:rPr>
            </a:br>
            <a:endParaRPr lang="es-PR" sz="2800" dirty="0">
              <a:effectLst/>
            </a:endParaRPr>
          </a:p>
        </p:txBody>
      </p:sp>
      <p:sp>
        <p:nvSpPr>
          <p:cNvPr id="27651" name="Content Placeholder 4"/>
          <p:cNvSpPr>
            <a:spLocks noGrp="1"/>
          </p:cNvSpPr>
          <p:nvPr>
            <p:ph idx="1"/>
          </p:nvPr>
        </p:nvSpPr>
        <p:spPr>
          <a:xfrm>
            <a:off x="228600" y="1600200"/>
            <a:ext cx="8686800" cy="4724400"/>
          </a:xfrm>
        </p:spPr>
        <p:txBody>
          <a:bodyPr>
            <a:normAutofit lnSpcReduction="10000"/>
          </a:bodyPr>
          <a:lstStyle/>
          <a:p>
            <a:pPr marL="438150" indent="-349250">
              <a:buFontTx/>
              <a:buNone/>
            </a:pPr>
            <a:r>
              <a:rPr lang="en-US" sz="2400" b="1" dirty="0" smtClean="0">
                <a:latin typeface="Arial" pitchFamily="34" charset="0"/>
                <a:cs typeface="Arial" pitchFamily="34" charset="0"/>
              </a:rPr>
              <a:t>Research Question</a:t>
            </a:r>
          </a:p>
          <a:p>
            <a:pPr marL="88900" indent="0">
              <a:buNone/>
            </a:pPr>
            <a:r>
              <a:rPr lang="en-US" sz="2400" dirty="0" smtClean="0">
                <a:latin typeface="Arial" pitchFamily="34" charset="0"/>
                <a:cs typeface="Arial" pitchFamily="34" charset="0"/>
              </a:rPr>
              <a:t> What is the effect of working together (coaching) with special needs students to complete a scientific investigation?</a:t>
            </a:r>
          </a:p>
          <a:p>
            <a:pPr>
              <a:buFontTx/>
              <a:buNone/>
            </a:pPr>
            <a:endParaRPr lang="en-US" sz="2400" b="0" dirty="0" smtClean="0">
              <a:latin typeface="Arial" pitchFamily="34" charset="0"/>
              <a:cs typeface="Arial" pitchFamily="34" charset="0"/>
            </a:endParaRPr>
          </a:p>
          <a:p>
            <a:pPr>
              <a:buFontTx/>
              <a:buNone/>
            </a:pPr>
            <a:r>
              <a:rPr lang="en-US" sz="2400" b="1" dirty="0" smtClean="0">
                <a:latin typeface="Arial" pitchFamily="34" charset="0"/>
                <a:cs typeface="Arial" pitchFamily="34" charset="0"/>
              </a:rPr>
              <a:t>Strategies</a:t>
            </a:r>
            <a:endParaRPr lang="en-US" sz="2400" dirty="0" smtClean="0">
              <a:latin typeface="Arial" pitchFamily="34" charset="0"/>
              <a:cs typeface="Arial" pitchFamily="34" charset="0"/>
            </a:endParaRPr>
          </a:p>
          <a:p>
            <a:pPr marL="576072" indent="-457200">
              <a:buFont typeface="+mj-lt"/>
              <a:buAutoNum type="arabicPeriod"/>
            </a:pPr>
            <a:r>
              <a:rPr lang="en-US" sz="2400" b="0" dirty="0" smtClean="0">
                <a:latin typeface="Arial" pitchFamily="34" charset="0"/>
                <a:cs typeface="Arial" pitchFamily="34" charset="0"/>
              </a:rPr>
              <a:t>Cooperative Learning </a:t>
            </a:r>
            <a:endParaRPr lang="en-US" sz="2400" dirty="0" smtClean="0">
              <a:latin typeface="Arial" pitchFamily="34" charset="0"/>
              <a:cs typeface="Arial" pitchFamily="34" charset="0"/>
            </a:endParaRPr>
          </a:p>
          <a:p>
            <a:pPr marL="576072" indent="-457200">
              <a:buFont typeface="+mj-lt"/>
              <a:buAutoNum type="arabicPeriod"/>
            </a:pPr>
            <a:r>
              <a:rPr lang="en-US" sz="2400" b="0" dirty="0" smtClean="0">
                <a:latin typeface="Arial" pitchFamily="34" charset="0"/>
                <a:cs typeface="Arial" pitchFamily="34" charset="0"/>
              </a:rPr>
              <a:t>Peer Coaching</a:t>
            </a:r>
            <a:endParaRPr lang="en-US" sz="2400" dirty="0" smtClean="0">
              <a:latin typeface="Arial" pitchFamily="34" charset="0"/>
              <a:cs typeface="Arial" pitchFamily="34" charset="0"/>
            </a:endParaRPr>
          </a:p>
          <a:p>
            <a:pPr marL="576072" indent="-457200">
              <a:buFont typeface="+mj-lt"/>
              <a:buAutoNum type="arabicPeriod"/>
            </a:pPr>
            <a:r>
              <a:rPr lang="en-US" sz="2400" b="0" dirty="0" smtClean="0">
                <a:latin typeface="Arial" pitchFamily="34" charset="0"/>
                <a:cs typeface="Arial" pitchFamily="34" charset="0"/>
              </a:rPr>
              <a:t>Continuous Assessment  </a:t>
            </a:r>
          </a:p>
          <a:p>
            <a:pPr>
              <a:buFontTx/>
              <a:buNone/>
            </a:pPr>
            <a:endParaRPr lang="en-US" sz="2400" b="0" dirty="0" smtClean="0">
              <a:latin typeface="Arial" pitchFamily="34" charset="0"/>
              <a:cs typeface="Arial" pitchFamily="34" charset="0"/>
            </a:endParaRPr>
          </a:p>
          <a:p>
            <a:pPr>
              <a:buFontTx/>
              <a:buNone/>
            </a:pPr>
            <a:r>
              <a:rPr lang="en-US" sz="2000" b="0" dirty="0" smtClean="0">
                <a:latin typeface="Arial" pitchFamily="34" charset="0"/>
                <a:cs typeface="Arial" pitchFamily="34" charset="0"/>
              </a:rPr>
              <a:t/>
            </a:r>
            <a:br>
              <a:rPr lang="en-US" sz="2000" b="0" dirty="0" smtClean="0">
                <a:latin typeface="Arial" pitchFamily="34" charset="0"/>
                <a:cs typeface="Arial" pitchFamily="34" charset="0"/>
              </a:rPr>
            </a:br>
            <a:r>
              <a:rPr lang="en-US" sz="2000" b="0" dirty="0" smtClean="0">
                <a:latin typeface="Arial" pitchFamily="34" charset="0"/>
                <a:cs typeface="Arial" pitchFamily="34" charset="0"/>
              </a:rPr>
              <a:t>	</a:t>
            </a:r>
            <a:r>
              <a:rPr lang="en-US" sz="800" b="0" dirty="0" smtClean="0">
                <a:latin typeface="Arial" pitchFamily="34" charset="0"/>
                <a:cs typeface="Arial" pitchFamily="34" charset="0"/>
              </a:rPr>
              <a:t/>
            </a:r>
            <a:br>
              <a:rPr lang="en-US" sz="800" b="0" dirty="0" smtClean="0">
                <a:latin typeface="Arial" pitchFamily="34" charset="0"/>
                <a:cs typeface="Arial" pitchFamily="34" charset="0"/>
              </a:rPr>
            </a:br>
            <a:r>
              <a:rPr lang="en-US" sz="800" dirty="0" smtClean="0">
                <a:latin typeface="Arial" pitchFamily="34" charset="0"/>
                <a:cs typeface="Arial" pitchFamily="34" charset="0"/>
              </a:rPr>
              <a:t/>
            </a:r>
            <a:br>
              <a:rPr lang="en-US" sz="800" dirty="0" smtClean="0">
                <a:latin typeface="Arial" pitchFamily="34" charset="0"/>
                <a:cs typeface="Arial" pitchFamily="34" charset="0"/>
              </a:rPr>
            </a:br>
            <a:endParaRPr lang="es-PR" sz="800" dirty="0" smtClean="0">
              <a:latin typeface="Arial" pitchFamily="34" charset="0"/>
              <a:cs typeface="Arial" pitchFamily="34" charset="0"/>
            </a:endParaRPr>
          </a:p>
        </p:txBody>
      </p:sp>
    </p:spTree>
  </p:cSld>
  <p:clrMapOvr>
    <a:masterClrMapping/>
  </p:clrMapOvr>
  <p:transition spd="slow">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Data Collection</a:t>
            </a:r>
            <a:endParaRPr lang="es-PR" dirty="0"/>
          </a:p>
        </p:txBody>
      </p:sp>
      <p:sp>
        <p:nvSpPr>
          <p:cNvPr id="3" name="Content Placeholder 2"/>
          <p:cNvSpPr>
            <a:spLocks noGrp="1"/>
          </p:cNvSpPr>
          <p:nvPr>
            <p:ph idx="1"/>
          </p:nvPr>
        </p:nvSpPr>
        <p:spPr>
          <a:xfrm>
            <a:off x="304800" y="1676400"/>
            <a:ext cx="8229600" cy="4625609"/>
          </a:xfrm>
        </p:spPr>
        <p:txBody>
          <a:bodyPr/>
          <a:lstStyle/>
          <a:p>
            <a:pPr>
              <a:buFontTx/>
              <a:buNone/>
            </a:pPr>
            <a:r>
              <a:rPr lang="en-US" dirty="0" smtClean="0">
                <a:latin typeface="Arial" pitchFamily="34" charset="0"/>
                <a:cs typeface="Arial" pitchFamily="34" charset="0"/>
              </a:rPr>
              <a:t>Pre/post test</a:t>
            </a:r>
          </a:p>
          <a:p>
            <a:pPr>
              <a:buFontTx/>
              <a:buNone/>
            </a:pPr>
            <a:r>
              <a:rPr lang="en-US" dirty="0" smtClean="0">
                <a:latin typeface="Arial" pitchFamily="34" charset="0"/>
                <a:cs typeface="Arial" pitchFamily="34" charset="0"/>
              </a:rPr>
              <a:t>Interviews  </a:t>
            </a:r>
          </a:p>
          <a:p>
            <a:pPr>
              <a:buFontTx/>
              <a:buNone/>
            </a:pPr>
            <a:r>
              <a:rPr lang="en-US" dirty="0" smtClean="0">
                <a:latin typeface="Arial" pitchFamily="34" charset="0"/>
                <a:cs typeface="Arial" pitchFamily="34" charset="0"/>
              </a:rPr>
              <a:t>Focus Group</a:t>
            </a:r>
          </a:p>
          <a:p>
            <a:pPr>
              <a:buFontTx/>
              <a:buNone/>
            </a:pPr>
            <a:r>
              <a:rPr lang="en-US" dirty="0" smtClean="0">
                <a:latin typeface="Arial" pitchFamily="34" charset="0"/>
                <a:cs typeface="Arial" pitchFamily="34" charset="0"/>
              </a:rPr>
              <a:t>Reflective journal</a:t>
            </a:r>
            <a:endParaRPr lang="es-PR" dirty="0"/>
          </a:p>
        </p:txBody>
      </p:sp>
    </p:spTree>
  </p:cSld>
  <p:clrMapOvr>
    <a:masterClrMapping/>
  </p:clrMapOvr>
  <p:transition spd="slow">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p.campolameiro.com/images/mapa_mundi.gif"/>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cxnSp>
        <p:nvCxnSpPr>
          <p:cNvPr id="4099" name="Straight Arrow Connector 3"/>
          <p:cNvCxnSpPr>
            <a:cxnSpLocks noChangeShapeType="1"/>
          </p:cNvCxnSpPr>
          <p:nvPr/>
        </p:nvCxnSpPr>
        <p:spPr bwMode="auto">
          <a:xfrm flipH="1">
            <a:off x="2286000" y="3276600"/>
            <a:ext cx="381000" cy="381000"/>
          </a:xfrm>
          <a:prstGeom prst="straightConnector1">
            <a:avLst/>
          </a:prstGeom>
          <a:noFill/>
          <a:ln w="57150" algn="ctr">
            <a:solidFill>
              <a:srgbClr val="FF0000"/>
            </a:solidFill>
            <a:round/>
            <a:headEnd/>
            <a:tailEnd type="arrow" w="med" len="med"/>
          </a:ln>
        </p:spPr>
      </p:cxnSp>
    </p:spTree>
  </p:cSld>
  <p:clrMapOvr>
    <a:masterClrMapping/>
  </p:clrMapOvr>
  <p:transition spd="slow">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photos.xx.fbcdn.net/hphotos-ash4/306200_3566614727735_1343915546_3426910_1088168415_n.jpg"/>
          <p:cNvPicPr>
            <a:picLocks noChangeAspect="1" noChangeArrowheads="1"/>
          </p:cNvPicPr>
          <p:nvPr/>
        </p:nvPicPr>
        <p:blipFill>
          <a:blip r:embed="rId2"/>
          <a:srcRect/>
          <a:stretch>
            <a:fillRect/>
          </a:stretch>
        </p:blipFill>
        <p:spPr bwMode="auto">
          <a:xfrm>
            <a:off x="1066800" y="1143000"/>
            <a:ext cx="3952875" cy="2965450"/>
          </a:xfrm>
          <a:prstGeom prst="rect">
            <a:avLst/>
          </a:prstGeom>
          <a:noFill/>
          <a:ln w="9525">
            <a:noFill/>
            <a:miter lim="800000"/>
            <a:headEnd/>
            <a:tailEnd/>
          </a:ln>
        </p:spPr>
      </p:pic>
      <p:pic>
        <p:nvPicPr>
          <p:cNvPr id="3075" name="Picture 4" descr="http://sphotos.xx.fbcdn.net/hphotos-ash4/391400_3566597047293_1343915546_3426906_2051553132_n.jpg"/>
          <p:cNvPicPr>
            <a:picLocks noChangeAspect="1" noChangeArrowheads="1"/>
          </p:cNvPicPr>
          <p:nvPr/>
        </p:nvPicPr>
        <p:blipFill>
          <a:blip r:embed="rId3"/>
          <a:srcRect/>
          <a:stretch>
            <a:fillRect/>
          </a:stretch>
        </p:blipFill>
        <p:spPr bwMode="auto">
          <a:xfrm>
            <a:off x="5002213" y="3733800"/>
            <a:ext cx="3960812" cy="2928938"/>
          </a:xfrm>
          <a:prstGeom prst="rect">
            <a:avLst/>
          </a:prstGeom>
          <a:noFill/>
          <a:ln w="9525">
            <a:noFill/>
            <a:miter lim="800000"/>
            <a:headEnd/>
            <a:tailEnd/>
          </a:ln>
        </p:spPr>
      </p:pic>
      <p:sp>
        <p:nvSpPr>
          <p:cNvPr id="3076" name="Title 1"/>
          <p:cNvSpPr>
            <a:spLocks noGrp="1"/>
          </p:cNvSpPr>
          <p:nvPr>
            <p:ph type="title"/>
          </p:nvPr>
        </p:nvSpPr>
        <p:spPr>
          <a:xfrm>
            <a:off x="1219200" y="0"/>
            <a:ext cx="7924800" cy="1143000"/>
          </a:xfrm>
        </p:spPr>
        <p:txBody>
          <a:bodyPr/>
          <a:lstStyle/>
          <a:p>
            <a:r>
              <a:rPr lang="en-US" sz="2800" smtClean="0">
                <a:solidFill>
                  <a:srgbClr val="FFFFFF"/>
                </a:solidFill>
                <a:latin typeface="Arial" pitchFamily="34" charset="0"/>
                <a:cs typeface="Arial" pitchFamily="34" charset="0"/>
              </a:rPr>
              <a:t>What is the effect of compost in a production  of the oxygen in a  </a:t>
            </a:r>
            <a:r>
              <a:rPr lang="en-US" sz="2800" i="1" smtClean="0">
                <a:solidFill>
                  <a:srgbClr val="FFFFFF"/>
                </a:solidFill>
                <a:latin typeface="Arial" pitchFamily="34" charset="0"/>
                <a:cs typeface="Arial" pitchFamily="34" charset="0"/>
              </a:rPr>
              <a:t>Egeria densa </a:t>
            </a:r>
            <a:r>
              <a:rPr lang="en-US" sz="2800" smtClean="0">
                <a:solidFill>
                  <a:srgbClr val="FFFFFF"/>
                </a:solidFill>
                <a:latin typeface="Arial" pitchFamily="34" charset="0"/>
                <a:cs typeface="Arial" pitchFamily="34" charset="0"/>
              </a:rPr>
              <a:t>aquatic plant? </a:t>
            </a:r>
          </a:p>
        </p:txBody>
      </p:sp>
      <p:sp>
        <p:nvSpPr>
          <p:cNvPr id="3077" name="Content Placeholder 3"/>
          <p:cNvSpPr>
            <a:spLocks noGrp="1"/>
          </p:cNvSpPr>
          <p:nvPr>
            <p:ph sz="half" idx="2"/>
          </p:nvPr>
        </p:nvSpPr>
        <p:spPr>
          <a:xfrm>
            <a:off x="685800" y="4724400"/>
            <a:ext cx="4040188" cy="2133600"/>
          </a:xfrm>
        </p:spPr>
        <p:txBody>
          <a:bodyPr/>
          <a:lstStyle/>
          <a:p>
            <a:r>
              <a:rPr lang="en-US" dirty="0" smtClean="0"/>
              <a:t>They are observing the production of oxygen in the aquatic plant.</a:t>
            </a:r>
          </a:p>
        </p:txBody>
      </p:sp>
      <p:sp>
        <p:nvSpPr>
          <p:cNvPr id="3078" name="Content Placeholder 5"/>
          <p:cNvSpPr>
            <a:spLocks noGrp="1"/>
          </p:cNvSpPr>
          <p:nvPr>
            <p:ph sz="quarter" idx="4"/>
          </p:nvPr>
        </p:nvSpPr>
        <p:spPr>
          <a:xfrm>
            <a:off x="5059363" y="1168400"/>
            <a:ext cx="4041775" cy="4103688"/>
          </a:xfrm>
        </p:spPr>
        <p:txBody>
          <a:bodyPr/>
          <a:lstStyle/>
          <a:p>
            <a:r>
              <a:rPr lang="en-US" smtClean="0"/>
              <a:t>The students are preparing the experiment: filtering the compost and lackeying the aquatic plant in the essay tube.</a:t>
            </a:r>
          </a:p>
        </p:txBody>
      </p:sp>
      <p:sp>
        <p:nvSpPr>
          <p:cNvPr id="8" name="Right Arrow 7"/>
          <p:cNvSpPr/>
          <p:nvPr/>
        </p:nvSpPr>
        <p:spPr>
          <a:xfrm rot="10800000">
            <a:off x="4724400" y="2209800"/>
            <a:ext cx="695325" cy="2286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ight Arrow 10"/>
          <p:cNvSpPr/>
          <p:nvPr/>
        </p:nvSpPr>
        <p:spPr>
          <a:xfrm>
            <a:off x="4648200" y="5334000"/>
            <a:ext cx="695325" cy="2286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spd="slow">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0"/>
            <a:ext cx="9144000" cy="685800"/>
          </a:xfrm>
        </p:spPr>
        <p:txBody>
          <a:bodyPr/>
          <a:lstStyle/>
          <a:p>
            <a:pPr algn="ctr"/>
            <a:r>
              <a:rPr lang="en-US" smtClean="0">
                <a:solidFill>
                  <a:srgbClr val="FFFFFF"/>
                </a:solidFill>
                <a:ea typeface="ＭＳ Ｐゴシック" pitchFamily="34" charset="-128"/>
              </a:rPr>
              <a:t>Result</a:t>
            </a:r>
          </a:p>
        </p:txBody>
      </p:sp>
      <p:sp>
        <p:nvSpPr>
          <p:cNvPr id="5" name="Content Placeholder 4"/>
          <p:cNvSpPr>
            <a:spLocks noGrp="1"/>
          </p:cNvSpPr>
          <p:nvPr>
            <p:ph idx="1"/>
          </p:nvPr>
        </p:nvSpPr>
        <p:spPr>
          <a:xfrm>
            <a:off x="685800" y="838200"/>
            <a:ext cx="7696200" cy="5638800"/>
          </a:xfrm>
        </p:spPr>
        <p:txBody>
          <a:bodyPr/>
          <a:lstStyle/>
          <a:p>
            <a:pPr marL="0" indent="0" algn="ctr">
              <a:buFontTx/>
              <a:buNone/>
              <a:defRPr/>
            </a:pPr>
            <a:endParaRPr lang="en-US" dirty="0" smtClean="0">
              <a:solidFill>
                <a:srgbClr val="FFFFFF"/>
              </a:solidFill>
              <a:effectLst>
                <a:outerShdw blurRad="38100" dist="38100" dir="2700000" algn="tl">
                  <a:srgbClr val="000000">
                    <a:alpha val="43137"/>
                  </a:srgbClr>
                </a:outerShdw>
              </a:effectLst>
            </a:endParaRPr>
          </a:p>
          <a:p>
            <a:pPr marL="0" indent="0" algn="ctr">
              <a:buFontTx/>
              <a:buNone/>
              <a:defRPr/>
            </a:pPr>
            <a:endParaRPr lang="en-US" dirty="0">
              <a:solidFill>
                <a:srgbClr val="FFFFFF"/>
              </a:solidFill>
              <a:effectLst>
                <a:outerShdw blurRad="38100" dist="38100" dir="2700000" algn="tl">
                  <a:srgbClr val="000000">
                    <a:alpha val="43137"/>
                  </a:srgbClr>
                </a:outerShdw>
              </a:effectLst>
            </a:endParaRPr>
          </a:p>
          <a:p>
            <a:pPr marL="0" indent="0" algn="ctr">
              <a:buFontTx/>
              <a:buNone/>
              <a:defRPr/>
            </a:pPr>
            <a:endParaRPr lang="en-US" dirty="0" smtClean="0">
              <a:solidFill>
                <a:srgbClr val="FFFFFF"/>
              </a:solidFill>
              <a:effectLst>
                <a:outerShdw blurRad="38100" dist="38100" dir="2700000" algn="tl">
                  <a:srgbClr val="000000">
                    <a:alpha val="43137"/>
                  </a:srgbClr>
                </a:outerShdw>
              </a:effectLst>
            </a:endParaRPr>
          </a:p>
          <a:p>
            <a:pPr marL="0" indent="0" algn="ctr">
              <a:buFontTx/>
              <a:buNone/>
              <a:defRPr/>
            </a:pPr>
            <a:endParaRPr lang="en-US" dirty="0">
              <a:solidFill>
                <a:srgbClr val="FFFFFF"/>
              </a:solidFill>
              <a:effectLst>
                <a:outerShdw blurRad="38100" dist="38100" dir="2700000" algn="tl">
                  <a:srgbClr val="000000">
                    <a:alpha val="43137"/>
                  </a:srgbClr>
                </a:outerShdw>
              </a:effectLst>
            </a:endParaRPr>
          </a:p>
          <a:p>
            <a:pPr marL="0" indent="0" algn="ctr">
              <a:buFontTx/>
              <a:buNone/>
              <a:defRPr/>
            </a:pPr>
            <a:endParaRPr lang="en-US" dirty="0" smtClean="0">
              <a:solidFill>
                <a:srgbClr val="FFFFFF"/>
              </a:solidFill>
              <a:effectLst>
                <a:outerShdw blurRad="38100" dist="38100" dir="2700000" algn="tl">
                  <a:srgbClr val="000000">
                    <a:alpha val="43137"/>
                  </a:srgbClr>
                </a:outerShdw>
              </a:effectLst>
            </a:endParaRPr>
          </a:p>
          <a:p>
            <a:pPr marL="0" indent="0" algn="just">
              <a:buFontTx/>
              <a:buNone/>
              <a:defRPr/>
            </a:pPr>
            <a:endParaRPr lang="en-US" dirty="0" smtClean="0">
              <a:solidFill>
                <a:srgbClr val="FFFFFF"/>
              </a:solidFill>
              <a:effectLst>
                <a:outerShdw blurRad="38100" dist="38100" dir="2700000" algn="tl">
                  <a:srgbClr val="000000">
                    <a:alpha val="43137"/>
                  </a:srgbClr>
                </a:outerShdw>
              </a:effectLst>
            </a:endParaRPr>
          </a:p>
          <a:p>
            <a:pPr marL="0" indent="0" algn="just">
              <a:buFontTx/>
              <a:buNone/>
              <a:defRPr/>
            </a:pPr>
            <a:endParaRPr lang="en-US" sz="1800" b="0" dirty="0" smtClean="0">
              <a:solidFill>
                <a:srgbClr val="FFFFFF"/>
              </a:solidFill>
              <a:effectLst>
                <a:outerShdw blurRad="38100" dist="38100" dir="2700000" algn="tl">
                  <a:srgbClr val="000000">
                    <a:alpha val="43137"/>
                  </a:srgbClr>
                </a:outerShdw>
              </a:effectLst>
            </a:endParaRPr>
          </a:p>
          <a:p>
            <a:pPr marL="0" indent="0" algn="just">
              <a:buFontTx/>
              <a:buNone/>
              <a:defRPr/>
            </a:pPr>
            <a:endParaRPr lang="en-US" sz="1800" b="0" dirty="0">
              <a:solidFill>
                <a:srgbClr val="FFFFFF"/>
              </a:solidFill>
              <a:effectLst>
                <a:outerShdw blurRad="38100" dist="38100" dir="2700000" algn="tl">
                  <a:srgbClr val="000000">
                    <a:alpha val="43137"/>
                  </a:srgbClr>
                </a:outerShdw>
              </a:effectLst>
            </a:endParaRPr>
          </a:p>
          <a:p>
            <a:pPr marL="0" indent="0" algn="just">
              <a:buFontTx/>
              <a:buNone/>
              <a:defRPr/>
            </a:pPr>
            <a:r>
              <a:rPr lang="en-US" sz="1600" dirty="0" smtClean="0">
                <a:solidFill>
                  <a:srgbClr val="FFFFFF"/>
                </a:solidFill>
              </a:rPr>
              <a:t>Reflection</a:t>
            </a:r>
          </a:p>
          <a:p>
            <a:pPr marL="0" indent="0" algn="just">
              <a:buFontTx/>
              <a:buNone/>
              <a:defRPr/>
            </a:pPr>
            <a:r>
              <a:rPr lang="en-US" sz="1600" dirty="0" smtClean="0">
                <a:solidFill>
                  <a:srgbClr val="FFFFFF"/>
                </a:solidFill>
              </a:rPr>
              <a:t>Through qualitative data collection the students expressed that after this experience they felt more confident, relaxed, secured.</a:t>
            </a:r>
          </a:p>
          <a:p>
            <a:pPr marL="0" indent="0" algn="just">
              <a:buFontTx/>
              <a:buNone/>
              <a:defRPr/>
            </a:pPr>
            <a:r>
              <a:rPr lang="en-US" sz="1600" dirty="0" smtClean="0">
                <a:solidFill>
                  <a:srgbClr val="FFFFFF"/>
                </a:solidFill>
              </a:rPr>
              <a:t>All students including</a:t>
            </a:r>
            <a:r>
              <a:rPr lang="en-US" sz="1600" dirty="0" smtClean="0">
                <a:solidFill>
                  <a:srgbClr val="FFFFFF"/>
                </a:solidFill>
                <a:effectLst>
                  <a:outerShdw blurRad="38100" dist="38100" dir="2700000" algn="tl">
                    <a:srgbClr val="000000">
                      <a:alpha val="43137"/>
                    </a:srgbClr>
                  </a:outerShdw>
                </a:effectLst>
                <a:latin typeface="Arial" pitchFamily="34" charset="0"/>
                <a:ea typeface="ＭＳ Ｐゴシック" pitchFamily="34" charset="-128"/>
                <a:cs typeface="Arial" pitchFamily="34" charset="0"/>
              </a:rPr>
              <a:t> special needs students </a:t>
            </a:r>
            <a:r>
              <a:rPr lang="en-US" sz="1600" dirty="0" smtClean="0">
                <a:solidFill>
                  <a:srgbClr val="FFFFFF"/>
                </a:solidFill>
              </a:rPr>
              <a:t>can do scientific research. The SNS require continuous follow up at school and home and motivation.</a:t>
            </a:r>
            <a:endParaRPr lang="en-US" dirty="0"/>
          </a:p>
        </p:txBody>
      </p:sp>
      <p:graphicFrame>
        <p:nvGraphicFramePr>
          <p:cNvPr id="3076" name="Chart 7"/>
          <p:cNvGraphicFramePr>
            <a:graphicFrameLocks/>
          </p:cNvGraphicFramePr>
          <p:nvPr/>
        </p:nvGraphicFramePr>
        <p:xfrm>
          <a:off x="1600200" y="863600"/>
          <a:ext cx="6223000" cy="3479800"/>
        </p:xfrm>
        <a:graphic>
          <a:graphicData uri="http://schemas.openxmlformats.org/presentationml/2006/ole">
            <p:oleObj spid="_x0000_s227330" r:id="rId4" imgW="6194073" imgH="4163929" progId="Excel.Sheet.8">
              <p:embed/>
            </p:oleObj>
          </a:graphicData>
        </a:graphic>
      </p:graphicFrame>
    </p:spTree>
  </p:cSld>
  <p:clrMapOvr>
    <a:masterClrMapping/>
  </p:clrMapOvr>
  <p:transition spd="slow">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533400" y="838200"/>
            <a:ext cx="8153400" cy="3094038"/>
          </a:xfrm>
          <a:prstGeom prst="rect">
            <a:avLst/>
          </a:prstGeom>
          <a:noFill/>
          <a:ln w="9525">
            <a:noFill/>
            <a:miter lim="800000"/>
            <a:headEnd/>
            <a:tailEnd/>
          </a:ln>
        </p:spPr>
      </p:pic>
      <p:sp>
        <p:nvSpPr>
          <p:cNvPr id="29699" name="Text Box 3"/>
          <p:cNvSpPr txBox="1">
            <a:spLocks noChangeArrowheads="1"/>
          </p:cNvSpPr>
          <p:nvPr/>
        </p:nvSpPr>
        <p:spPr bwMode="auto">
          <a:xfrm>
            <a:off x="1371600" y="609600"/>
            <a:ext cx="5943600" cy="366713"/>
          </a:xfrm>
          <a:prstGeom prst="rect">
            <a:avLst/>
          </a:prstGeom>
          <a:noFill/>
          <a:ln w="9525">
            <a:noFill/>
            <a:miter lim="800000"/>
            <a:headEnd/>
            <a:tailEnd/>
          </a:ln>
        </p:spPr>
        <p:txBody>
          <a:bodyPr>
            <a:spAutoFit/>
          </a:bodyPr>
          <a:lstStyle/>
          <a:p>
            <a:pPr eaLnBrk="1" hangingPunct="1">
              <a:spcBef>
                <a:spcPct val="50000"/>
              </a:spcBef>
            </a:pPr>
            <a:endParaRPr lang="es-PR">
              <a:latin typeface="Arial" charset="0"/>
            </a:endParaRPr>
          </a:p>
        </p:txBody>
      </p:sp>
      <p:pic>
        <p:nvPicPr>
          <p:cNvPr id="29708" name="Picture 12" descr="C:\Users\Rosael Colón Peñalbe\Documents\FOTOS VIAJE DIC 2011\DSC00414.JPG"/>
          <p:cNvPicPr>
            <a:picLocks noChangeAspect="1" noChangeArrowheads="1"/>
          </p:cNvPicPr>
          <p:nvPr/>
        </p:nvPicPr>
        <p:blipFill>
          <a:blip r:embed="rId4" cstate="print"/>
          <a:srcRect l="31667" t="8888" r="16667" b="13335"/>
          <a:stretch>
            <a:fillRect/>
          </a:stretch>
        </p:blipFill>
        <p:spPr bwMode="auto">
          <a:xfrm>
            <a:off x="5029200" y="2286000"/>
            <a:ext cx="674688" cy="762000"/>
          </a:xfrm>
          <a:prstGeom prst="rect">
            <a:avLst/>
          </a:prstGeom>
          <a:noFill/>
          <a:ln w="9525">
            <a:noFill/>
            <a:miter lim="800000"/>
            <a:headEnd/>
            <a:tailEnd/>
          </a:ln>
        </p:spPr>
      </p:pic>
      <p:sp>
        <p:nvSpPr>
          <p:cNvPr id="13" name="Title 1"/>
          <p:cNvSpPr txBox="1">
            <a:spLocks/>
          </p:cNvSpPr>
          <p:nvPr/>
        </p:nvSpPr>
        <p:spPr>
          <a:xfrm>
            <a:off x="533400" y="4495800"/>
            <a:ext cx="8153400" cy="16002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tx2"/>
                </a:solidFill>
                <a:effectLst/>
                <a:uLnTx/>
                <a:uFillTx/>
                <a:latin typeface="+mj-lt"/>
                <a:ea typeface="+mj-ea"/>
                <a:cs typeface="Arial" pitchFamily="34" charset="0"/>
              </a:rPr>
              <a:t>Different  teaching methodologies to enhance the learning of photosynthesis of</a:t>
            </a:r>
            <a:r>
              <a:rPr kumimoji="0" lang="en-US" sz="2400" b="0" i="0" u="none" strike="noStrike" kern="0" cap="none" spc="0" normalizeH="0" noProof="0" dirty="0" smtClean="0">
                <a:ln>
                  <a:noFill/>
                </a:ln>
                <a:solidFill>
                  <a:schemeClr val="tx2"/>
                </a:solidFill>
                <a:effectLst/>
                <a:uLnTx/>
                <a:uFillTx/>
                <a:latin typeface="+mj-lt"/>
                <a:ea typeface="+mj-ea"/>
                <a:cs typeface="Arial" pitchFamily="34" charset="0"/>
              </a:rPr>
              <a:t> seventh grade students</a:t>
            </a:r>
            <a:r>
              <a:rPr kumimoji="0" lang="en-US" sz="2400" b="0" i="0" u="none" strike="noStrike" kern="0" cap="none" spc="0" normalizeH="0" baseline="0" noProof="0" dirty="0" smtClean="0">
                <a:ln>
                  <a:noFill/>
                </a:ln>
                <a:solidFill>
                  <a:schemeClr val="tx2"/>
                </a:solidFill>
                <a:effectLst/>
                <a:uLnTx/>
                <a:uFillTx/>
                <a:latin typeface="+mj-lt"/>
                <a:ea typeface="+mj-ea"/>
                <a:cs typeface="Arial" pitchFamily="34" charset="0"/>
              </a:rPr>
              <a:t/>
            </a:r>
            <a:br>
              <a:rPr kumimoji="0" lang="en-US" sz="2400" b="0" i="0" u="none" strike="noStrike" kern="0" cap="none" spc="0" normalizeH="0" baseline="0" noProof="0" dirty="0" smtClean="0">
                <a:ln>
                  <a:noFill/>
                </a:ln>
                <a:solidFill>
                  <a:schemeClr val="tx2"/>
                </a:solidFill>
                <a:effectLst/>
                <a:uLnTx/>
                <a:uFillTx/>
                <a:latin typeface="+mj-lt"/>
                <a:ea typeface="+mj-ea"/>
                <a:cs typeface="Arial" pitchFamily="34" charset="0"/>
              </a:rPr>
            </a:br>
            <a:r>
              <a:rPr kumimoji="0" lang="en-US" sz="2400" b="0" i="0" u="none" strike="noStrike" kern="0" cap="none" spc="0" normalizeH="0" baseline="0" noProof="0" dirty="0" smtClean="0">
                <a:ln>
                  <a:noFill/>
                </a:ln>
                <a:solidFill>
                  <a:schemeClr val="tx2"/>
                </a:solidFill>
                <a:effectLst/>
                <a:uLnTx/>
                <a:uFillTx/>
                <a:latin typeface="+mj-lt"/>
                <a:ea typeface="+mj-ea"/>
                <a:cs typeface="Arial" charset="0"/>
              </a:rPr>
              <a:t>Lourdes E. Rivera </a:t>
            </a:r>
            <a:r>
              <a:rPr kumimoji="0" lang="en-US" sz="2400" b="0" i="0" u="none" strike="noStrike" kern="0" cap="none" spc="0" normalizeH="0" baseline="0" noProof="0" dirty="0" err="1" smtClean="0">
                <a:ln>
                  <a:noFill/>
                </a:ln>
                <a:solidFill>
                  <a:schemeClr val="tx2"/>
                </a:solidFill>
                <a:effectLst/>
                <a:uLnTx/>
                <a:uFillTx/>
                <a:latin typeface="+mj-lt"/>
                <a:ea typeface="+mj-ea"/>
                <a:cs typeface="Arial" charset="0"/>
              </a:rPr>
              <a:t>González</a:t>
            </a:r>
            <a:endParaRPr kumimoji="0" lang="en-US" sz="2800" b="0"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spTree>
  </p:cSld>
  <p:clrMapOvr>
    <a:masterClrMapping/>
  </p:clrMapOvr>
  <p:transition spd="slow">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467600" cy="1600200"/>
          </a:xfrm>
        </p:spPr>
        <p:txBody>
          <a:bodyPr/>
          <a:lstStyle/>
          <a:p>
            <a:pPr>
              <a:defRPr/>
            </a:pPr>
            <a:r>
              <a:rPr lang="en-US" sz="2400" dirty="0" smtClean="0">
                <a:cs typeface="Arial" pitchFamily="34" charset="0"/>
              </a:rPr>
              <a:t>Different  teaching methodologies to enhance the learning of photosynthesis of seventh grade students</a:t>
            </a:r>
            <a:endParaRPr lang="en-US" sz="2800" dirty="0"/>
          </a:p>
        </p:txBody>
      </p:sp>
      <p:sp>
        <p:nvSpPr>
          <p:cNvPr id="3" name="Content Placeholder 2"/>
          <p:cNvSpPr>
            <a:spLocks noGrp="1"/>
          </p:cNvSpPr>
          <p:nvPr>
            <p:ph idx="1"/>
          </p:nvPr>
        </p:nvSpPr>
        <p:spPr>
          <a:xfrm>
            <a:off x="457200" y="2133600"/>
            <a:ext cx="8077200" cy="4343400"/>
          </a:xfrm>
        </p:spPr>
        <p:txBody>
          <a:bodyPr/>
          <a:lstStyle/>
          <a:p>
            <a:pPr marL="109538" algn="just" fontAlgn="auto">
              <a:spcBef>
                <a:spcPts val="400"/>
              </a:spcBef>
              <a:spcAft>
                <a:spcPts val="0"/>
              </a:spcAft>
              <a:buClr>
                <a:schemeClr val="accent1"/>
              </a:buClr>
              <a:buSzPct val="68000"/>
              <a:buFont typeface="Wingdings 3" pitchFamily="-106" charset="2"/>
              <a:buNone/>
              <a:defRPr/>
            </a:pPr>
            <a:r>
              <a:rPr lang="en-US" b="0" dirty="0" smtClean="0">
                <a:latin typeface="+mj-lt"/>
                <a:cs typeface="Arial" pitchFamily="34" charset="0"/>
              </a:rPr>
              <a:t>Problem</a:t>
            </a:r>
          </a:p>
          <a:p>
            <a:pPr marL="109538" algn="just" fontAlgn="auto">
              <a:spcBef>
                <a:spcPts val="400"/>
              </a:spcBef>
              <a:spcAft>
                <a:spcPts val="0"/>
              </a:spcAft>
              <a:buClr>
                <a:schemeClr val="accent1"/>
              </a:buClr>
              <a:buSzPct val="68000"/>
              <a:defRPr/>
            </a:pPr>
            <a:r>
              <a:rPr lang="en-US" b="0" dirty="0" smtClean="0">
                <a:latin typeface="+mj-lt"/>
                <a:cs typeface="Arial" pitchFamily="34" charset="0"/>
              </a:rPr>
              <a:t>Which assessment is more effective to enhance </a:t>
            </a:r>
            <a:r>
              <a:rPr lang="en-US" dirty="0" smtClean="0">
                <a:cs typeface="Arial" pitchFamily="34" charset="0"/>
              </a:rPr>
              <a:t>the learning of photosynthesis of seventh grade students?</a:t>
            </a:r>
            <a:endParaRPr lang="en-US" b="0" dirty="0" smtClean="0">
              <a:latin typeface="+mj-lt"/>
              <a:cs typeface="Arial" pitchFamily="34" charset="0"/>
            </a:endParaRPr>
          </a:p>
          <a:p>
            <a:pPr>
              <a:defRPr/>
            </a:pPr>
            <a:endParaRPr lang="en-US" dirty="0"/>
          </a:p>
        </p:txBody>
      </p:sp>
      <p:pic>
        <p:nvPicPr>
          <p:cNvPr id="4" name="Picture 2" descr="C:\Users\Rosael Colón Peñalbe\Documents\FOTOS VIAJE DIC 2011\DSC0042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5000" y="4419600"/>
            <a:ext cx="2743200" cy="20574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slow">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686800" cy="685800"/>
          </a:xfrm>
        </p:spPr>
        <p:txBody>
          <a:bodyPr>
            <a:normAutofit/>
          </a:bodyPr>
          <a:lstStyle/>
          <a:p>
            <a:pPr eaLnBrk="1" fontAlgn="auto" hangingPunct="1">
              <a:spcAft>
                <a:spcPts val="0"/>
              </a:spcAft>
              <a:defRPr/>
            </a:pPr>
            <a:r>
              <a:rPr lang="en-US" dirty="0" smtClean="0">
                <a:latin typeface="+mn-lt"/>
              </a:rPr>
              <a:t>S</a:t>
            </a:r>
            <a:r>
              <a:rPr lang="en-US" dirty="0" smtClean="0">
                <a:effectLst/>
                <a:latin typeface="+mn-lt"/>
              </a:rPr>
              <a:t>trategies </a:t>
            </a:r>
            <a:endParaRPr lang="en-US" dirty="0">
              <a:effectLst/>
              <a:latin typeface="+mn-lt"/>
            </a:endParaRPr>
          </a:p>
        </p:txBody>
      </p:sp>
      <p:sp>
        <p:nvSpPr>
          <p:cNvPr id="31746" name="Content Placeholder 1"/>
          <p:cNvSpPr>
            <a:spLocks noGrp="1"/>
          </p:cNvSpPr>
          <p:nvPr>
            <p:ph idx="1"/>
          </p:nvPr>
        </p:nvSpPr>
        <p:spPr>
          <a:xfrm>
            <a:off x="1447800" y="1600200"/>
            <a:ext cx="6477000" cy="4876800"/>
          </a:xfrm>
        </p:spPr>
        <p:txBody>
          <a:bodyPr/>
          <a:lstStyle/>
          <a:p>
            <a:pPr marL="109538" indent="0" algn="just" eaLnBrk="1" hangingPunct="1">
              <a:buClr>
                <a:schemeClr val="tx2"/>
              </a:buClr>
              <a:buFont typeface="Wingdings" pitchFamily="2" charset="2"/>
              <a:buChar char="Ø"/>
            </a:pPr>
            <a:r>
              <a:rPr lang="en-US" sz="3600" b="0" dirty="0" smtClean="0"/>
              <a:t>Continues assessment</a:t>
            </a:r>
          </a:p>
          <a:p>
            <a:pPr marL="509588" lvl="1" indent="0" algn="just" eaLnBrk="1" hangingPunct="1">
              <a:buClr>
                <a:schemeClr val="tx2"/>
              </a:buClr>
              <a:buFont typeface="Wingdings" pitchFamily="2" charset="2"/>
              <a:buChar char="Ø"/>
            </a:pPr>
            <a:r>
              <a:rPr lang="en-US" dirty="0" smtClean="0"/>
              <a:t>Drawing</a:t>
            </a:r>
            <a:endParaRPr lang="en-US" b="0" dirty="0" smtClean="0"/>
          </a:p>
          <a:p>
            <a:pPr marL="509588" lvl="1" indent="0" algn="just" eaLnBrk="1" hangingPunct="1">
              <a:buClr>
                <a:schemeClr val="tx2"/>
              </a:buClr>
              <a:buFont typeface="Wingdings" pitchFamily="2" charset="2"/>
              <a:buChar char="Ø"/>
            </a:pPr>
            <a:r>
              <a:rPr lang="en-US" b="0" dirty="0" smtClean="0"/>
              <a:t>Conceptual  map</a:t>
            </a:r>
          </a:p>
          <a:p>
            <a:pPr marL="509588" lvl="1" indent="0" algn="just" eaLnBrk="1" hangingPunct="1">
              <a:buClr>
                <a:schemeClr val="tx2"/>
              </a:buClr>
              <a:buFont typeface="Wingdings" pitchFamily="2" charset="2"/>
              <a:buChar char="Ø"/>
            </a:pPr>
            <a:r>
              <a:rPr lang="en-US" b="0" dirty="0" smtClean="0"/>
              <a:t>Open questions</a:t>
            </a:r>
          </a:p>
          <a:p>
            <a:pPr marL="109538" indent="0" algn="just" eaLnBrk="1" hangingPunct="1">
              <a:buClr>
                <a:schemeClr val="tx2"/>
              </a:buClr>
              <a:buFont typeface="Wingdings" pitchFamily="2" charset="2"/>
              <a:buChar char="Ø"/>
            </a:pPr>
            <a:r>
              <a:rPr lang="en-US" b="0" dirty="0" smtClean="0"/>
              <a:t>Collaborative groups</a:t>
            </a:r>
          </a:p>
        </p:txBody>
      </p:sp>
      <p:pic>
        <p:nvPicPr>
          <p:cNvPr id="4" name="Picture 2" descr="C:\Users\Rosael Colón Peñalbe\Documents\FOTOS VIAJE DIC 2011\DSC00429.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43600" y="4343400"/>
            <a:ext cx="2590800" cy="1943100"/>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cSld>
  <p:clrMapOvr>
    <a:masterClrMapping/>
  </p:clrMapOvr>
  <p:transition spd="slow">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457200"/>
            <a:ext cx="7696200" cy="685800"/>
          </a:xfrm>
        </p:spPr>
        <p:txBody>
          <a:bodyPr/>
          <a:lstStyle/>
          <a:p>
            <a:pPr algn="ctr"/>
            <a:r>
              <a:rPr lang="en-US" dirty="0" smtClean="0"/>
              <a:t>Results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553891825"/>
              </p:ext>
            </p:extLst>
          </p:nvPr>
        </p:nvGraphicFramePr>
        <p:xfrm>
          <a:off x="457200" y="1481138"/>
          <a:ext cx="8229600" cy="45259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909252214"/>
      </p:ext>
    </p:extLst>
  </p:cSld>
  <p:clrMapOvr>
    <a:masterClrMapping/>
  </p:clrMapOvr>
  <p:transition spd="slow">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457200" y="990600"/>
            <a:ext cx="8153400" cy="3094038"/>
          </a:xfrm>
          <a:prstGeom prst="rect">
            <a:avLst/>
          </a:prstGeom>
          <a:noFill/>
          <a:ln w="9525">
            <a:noFill/>
            <a:miter lim="800000"/>
            <a:headEnd/>
            <a:tailEnd/>
          </a:ln>
        </p:spPr>
      </p:pic>
      <p:sp>
        <p:nvSpPr>
          <p:cNvPr id="29699" name="Text Box 3"/>
          <p:cNvSpPr txBox="1">
            <a:spLocks noChangeArrowheads="1"/>
          </p:cNvSpPr>
          <p:nvPr/>
        </p:nvSpPr>
        <p:spPr bwMode="auto">
          <a:xfrm>
            <a:off x="1371600" y="609600"/>
            <a:ext cx="5943600" cy="366713"/>
          </a:xfrm>
          <a:prstGeom prst="rect">
            <a:avLst/>
          </a:prstGeom>
          <a:noFill/>
          <a:ln w="9525">
            <a:noFill/>
            <a:miter lim="800000"/>
            <a:headEnd/>
            <a:tailEnd/>
          </a:ln>
        </p:spPr>
        <p:txBody>
          <a:bodyPr>
            <a:spAutoFit/>
          </a:bodyPr>
          <a:lstStyle/>
          <a:p>
            <a:pPr eaLnBrk="1" hangingPunct="1">
              <a:spcBef>
                <a:spcPct val="50000"/>
              </a:spcBef>
            </a:pPr>
            <a:endParaRPr lang="es-PR">
              <a:latin typeface="Arial" charset="0"/>
            </a:endParaRPr>
          </a:p>
        </p:txBody>
      </p:sp>
      <p:pic>
        <p:nvPicPr>
          <p:cNvPr id="12" name="Picture 11" descr="C:\Users\Yamaris\Desktop\DSC00070.JPG"/>
          <p:cNvPicPr/>
          <p:nvPr/>
        </p:nvPicPr>
        <p:blipFill>
          <a:blip r:embed="rId4" cstate="print"/>
          <a:srcRect/>
          <a:stretch>
            <a:fillRect/>
          </a:stretch>
        </p:blipFill>
        <p:spPr bwMode="auto">
          <a:xfrm rot="5400000">
            <a:off x="6086475" y="2524125"/>
            <a:ext cx="676275" cy="504825"/>
          </a:xfrm>
          <a:prstGeom prst="rect">
            <a:avLst/>
          </a:prstGeom>
          <a:noFill/>
          <a:ln w="9525">
            <a:noFill/>
            <a:miter lim="800000"/>
            <a:headEnd/>
            <a:tailEnd/>
          </a:ln>
        </p:spPr>
      </p:pic>
      <p:sp>
        <p:nvSpPr>
          <p:cNvPr id="13" name="Rectangle 12"/>
          <p:cNvSpPr/>
          <p:nvPr/>
        </p:nvSpPr>
        <p:spPr>
          <a:xfrm>
            <a:off x="762000" y="4419600"/>
            <a:ext cx="7543800" cy="1569660"/>
          </a:xfrm>
          <a:prstGeom prst="rect">
            <a:avLst/>
          </a:prstGeom>
          <a:ln>
            <a:noFill/>
          </a:ln>
        </p:spPr>
        <p:txBody>
          <a:bodyPr wrap="square">
            <a:spAutoFit/>
          </a:bodyPr>
          <a:lstStyle/>
          <a:p>
            <a:r>
              <a:rPr lang="en-US" sz="2400" dirty="0" smtClean="0">
                <a:latin typeface="Arial" pitchFamily="34" charset="0"/>
                <a:cs typeface="Arial" pitchFamily="34" charset="0"/>
              </a:rPr>
              <a:t>Using the technological tool Photo Story 3 for Windows as a motivational resource to improve academic achievement of Special Needs Students</a:t>
            </a:r>
            <a:br>
              <a:rPr lang="en-US" sz="2400" dirty="0" smtClean="0">
                <a:latin typeface="Arial" pitchFamily="34" charset="0"/>
                <a:cs typeface="Arial" pitchFamily="34" charset="0"/>
              </a:rPr>
            </a:br>
            <a:r>
              <a:rPr lang="en-US" sz="2400" dirty="0" err="1" smtClean="0">
                <a:latin typeface="Arial" pitchFamily="34" charset="0"/>
                <a:cs typeface="Arial" pitchFamily="34" charset="0"/>
              </a:rPr>
              <a:t>María</a:t>
            </a:r>
            <a:r>
              <a:rPr lang="en-US" sz="2400" dirty="0" smtClean="0">
                <a:latin typeface="Arial" pitchFamily="34" charset="0"/>
                <a:cs typeface="Arial" pitchFamily="34" charset="0"/>
              </a:rPr>
              <a:t> L. Ortiz </a:t>
            </a:r>
            <a:r>
              <a:rPr lang="en-US" sz="2400" dirty="0" err="1" smtClean="0">
                <a:latin typeface="Arial" pitchFamily="34" charset="0"/>
                <a:cs typeface="Arial" pitchFamily="34" charset="0"/>
              </a:rPr>
              <a:t>Hernández</a:t>
            </a:r>
            <a:endParaRPr lang="en-US" sz="2400" dirty="0">
              <a:latin typeface="Arial" pitchFamily="34" charset="0"/>
              <a:cs typeface="Arial" pitchFamily="34" charset="0"/>
            </a:endParaRPr>
          </a:p>
        </p:txBody>
      </p:sp>
    </p:spTree>
  </p:cSld>
  <p:clrMapOvr>
    <a:masterClrMapping/>
  </p:clrMapOvr>
  <p:transition spd="slow">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05800" cy="1139952"/>
          </a:xfrm>
        </p:spPr>
        <p:txBody>
          <a:bodyPr>
            <a:noAutofit/>
          </a:bodyPr>
          <a:lstStyle/>
          <a:p>
            <a:r>
              <a:rPr lang="en-US" sz="2400" dirty="0" smtClean="0">
                <a:latin typeface="Arial" pitchFamily="34" charset="0"/>
                <a:cs typeface="Arial" pitchFamily="34" charset="0"/>
              </a:rPr>
              <a:t>Using the technological tool Photo Story 3 for Windows as a motivational resource to improve academic achievement of Special Needs Students</a:t>
            </a:r>
            <a:endParaRPr lang="en-US" sz="2400" dirty="0"/>
          </a:p>
        </p:txBody>
      </p:sp>
      <p:sp>
        <p:nvSpPr>
          <p:cNvPr id="3" name="Content Placeholder 2"/>
          <p:cNvSpPr>
            <a:spLocks noGrp="1"/>
          </p:cNvSpPr>
          <p:nvPr>
            <p:ph idx="1"/>
          </p:nvPr>
        </p:nvSpPr>
        <p:spPr>
          <a:xfrm>
            <a:off x="228600" y="1600200"/>
            <a:ext cx="8229600" cy="4625609"/>
          </a:xfrm>
        </p:spPr>
        <p:txBody>
          <a:bodyPr>
            <a:normAutofit/>
          </a:bodyPr>
          <a:lstStyle/>
          <a:p>
            <a:pPr>
              <a:buNone/>
            </a:pPr>
            <a:r>
              <a:rPr lang="en-US" sz="2400" dirty="0" smtClean="0">
                <a:latin typeface="Arial" pitchFamily="34" charset="0"/>
                <a:cs typeface="Arial" pitchFamily="34" charset="0"/>
              </a:rPr>
              <a:t>Research’s question</a:t>
            </a:r>
          </a:p>
          <a:p>
            <a:r>
              <a:rPr lang="en-US" sz="2400" dirty="0" smtClean="0">
                <a:latin typeface="Arial" pitchFamily="34" charset="0"/>
                <a:cs typeface="Arial" pitchFamily="34" charset="0"/>
              </a:rPr>
              <a:t>Is the technological tool Photo Story 3 for Windows a good motivational resource to improve academic achievement of Special Needs Students in the skills of reading and writing science comprehension?</a:t>
            </a:r>
            <a:endParaRPr lang="en-US" sz="2400" dirty="0">
              <a:latin typeface="Arial" pitchFamily="34" charset="0"/>
              <a:cs typeface="Arial" pitchFamily="34" charset="0"/>
            </a:endParaRPr>
          </a:p>
        </p:txBody>
      </p:sp>
      <p:pic>
        <p:nvPicPr>
          <p:cNvPr id="4" name="Picture 7" descr="K:\Fotos MST\8.png"/>
          <p:cNvPicPr>
            <a:picLocks noChangeAspect="1" noChangeArrowheads="1"/>
          </p:cNvPicPr>
          <p:nvPr/>
        </p:nvPicPr>
        <p:blipFill>
          <a:blip r:embed="rId4" cstate="print"/>
          <a:srcRect/>
          <a:stretch>
            <a:fillRect/>
          </a:stretch>
        </p:blipFill>
        <p:spPr bwMode="auto">
          <a:xfrm>
            <a:off x="6096000" y="4648200"/>
            <a:ext cx="2258017" cy="1676400"/>
          </a:xfrm>
          <a:prstGeom prst="rect">
            <a:avLst/>
          </a:prstGeom>
          <a:ln w="88900" cap="sq" cmpd="thickThin">
            <a:solidFill>
              <a:schemeClr val="accent4">
                <a:lumMod val="75000"/>
              </a:schemeClr>
            </a:solidFill>
            <a:prstDash val="solid"/>
            <a:miter lim="800000"/>
          </a:ln>
          <a:effectLst>
            <a:innerShdw blurRad="76200">
              <a:srgbClr val="000000"/>
            </a:innerShdw>
          </a:effectLst>
        </p:spPr>
      </p:pic>
    </p:spTree>
    <p:custDataLst>
      <p:tags r:id="rId1"/>
    </p:custDataLst>
  </p:cSld>
  <p:clrMapOvr>
    <a:masterClrMapping/>
  </p:clrMapOvr>
  <p:transition spd="slow">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t>Introduction</a:t>
            </a:r>
            <a:endParaRPr lang="en-US" sz="3600" dirty="0"/>
          </a:p>
        </p:txBody>
      </p:sp>
      <p:sp>
        <p:nvSpPr>
          <p:cNvPr id="2" name="Content Placeholder 1"/>
          <p:cNvSpPr>
            <a:spLocks noGrp="1"/>
          </p:cNvSpPr>
          <p:nvPr>
            <p:ph idx="1"/>
          </p:nvPr>
        </p:nvSpPr>
        <p:spPr>
          <a:xfrm>
            <a:off x="381000" y="1600200"/>
            <a:ext cx="8229600" cy="4525963"/>
          </a:xfrm>
        </p:spPr>
        <p:txBody>
          <a:bodyPr>
            <a:normAutofit fontScale="85000" lnSpcReduction="20000"/>
          </a:bodyPr>
          <a:lstStyle/>
          <a:p>
            <a:pPr>
              <a:buFont typeface="Wingdings" charset="2"/>
              <a:buChar char="ü"/>
            </a:pPr>
            <a:r>
              <a:rPr lang="en-US" dirty="0" smtClean="0">
                <a:latin typeface="Arial" pitchFamily="34" charset="0"/>
                <a:cs typeface="Arial" pitchFamily="34" charset="0"/>
              </a:rPr>
              <a:t>For the past ten years the level of performance of seventh grade students have diminished in the areas of reading and writing comprehension in the science class. This issue has been observed with both </a:t>
            </a:r>
          </a:p>
          <a:p>
            <a:pPr lvl="1">
              <a:buFont typeface="Wingdings" charset="2"/>
              <a:buChar char="ü"/>
            </a:pPr>
            <a:r>
              <a:rPr lang="en-US" dirty="0" smtClean="0">
                <a:latin typeface="Arial" pitchFamily="34" charset="0"/>
                <a:cs typeface="Arial" pitchFamily="34" charset="0"/>
              </a:rPr>
              <a:t>mainstream students (MS)</a:t>
            </a:r>
          </a:p>
          <a:p>
            <a:pPr lvl="1">
              <a:buFont typeface="Wingdings" charset="2"/>
              <a:buChar char="ü"/>
            </a:pPr>
            <a:r>
              <a:rPr lang="en-US" dirty="0" smtClean="0">
                <a:latin typeface="Arial" pitchFamily="34" charset="0"/>
                <a:cs typeface="Arial" pitchFamily="34" charset="0"/>
              </a:rPr>
              <a:t>special needs students (SNS) </a:t>
            </a:r>
          </a:p>
          <a:p>
            <a:pPr lvl="2">
              <a:buFont typeface="Wingdings" charset="2"/>
              <a:buChar char="ü"/>
            </a:pPr>
            <a:r>
              <a:rPr lang="en-US" dirty="0" smtClean="0">
                <a:latin typeface="Arial" pitchFamily="34" charset="0"/>
                <a:cs typeface="Arial" pitchFamily="34" charset="0"/>
              </a:rPr>
              <a:t>more pronounced</a:t>
            </a:r>
          </a:p>
          <a:p>
            <a:pPr>
              <a:buFont typeface="Wingdings" charset="2"/>
              <a:buChar char="ü"/>
            </a:pPr>
            <a:r>
              <a:rPr lang="en-US" dirty="0" smtClean="0">
                <a:latin typeface="Arial" pitchFamily="34" charset="0"/>
                <a:cs typeface="Arial" pitchFamily="34" charset="0"/>
              </a:rPr>
              <a:t> As a result of these observations I started looking for educational tools that allow me to reinforce these basic skills at the level of student performance and comprehension </a:t>
            </a:r>
            <a:endParaRPr lang="en-US" dirty="0">
              <a:latin typeface="Arial" pitchFamily="34" charset="0"/>
              <a:cs typeface="Arial" pitchFamily="34" charset="0"/>
            </a:endParaRPr>
          </a:p>
        </p:txBody>
      </p:sp>
    </p:spTree>
    <p:custDataLst>
      <p:tags r:id="rId1"/>
    </p:custDataLst>
  </p:cSld>
  <p:clrMapOvr>
    <a:masterClrMapping/>
  </p:clrMapOvr>
  <p:transition spd="slow">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estro\Desktop\psfw1.png"/>
          <p:cNvPicPr>
            <a:picLocks noGrp="1" noChangeAspect="1" noChangeArrowheads="1"/>
          </p:cNvPicPr>
          <p:nvPr>
            <p:ph idx="1"/>
          </p:nvPr>
        </p:nvPicPr>
        <p:blipFill>
          <a:blip r:embed="rId4" cstate="print"/>
          <a:srcRect/>
          <a:stretch>
            <a:fillRect/>
          </a:stretch>
        </p:blipFill>
        <p:spPr bwMode="auto">
          <a:xfrm>
            <a:off x="0" y="0"/>
            <a:ext cx="9144000" cy="6858000"/>
          </a:xfrm>
          <a:prstGeom prst="rect">
            <a:avLst/>
          </a:prstGeom>
          <a:noFill/>
        </p:spPr>
      </p:pic>
    </p:spTree>
    <p:custDataLst>
      <p:tags r:id="rId1"/>
    </p:custDataLst>
  </p:cSld>
  <p:clrMapOvr>
    <a:masterClrMapping/>
  </p:clrMapOvr>
  <p:transition spd="slow">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143000" y="1371600"/>
          <a:ext cx="6934200"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txBox="1">
            <a:spLocks/>
          </p:cNvSpPr>
          <p:nvPr/>
        </p:nvSpPr>
        <p:spPr>
          <a:xfrm>
            <a:off x="838200" y="381000"/>
            <a:ext cx="7696200" cy="685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smtClean="0">
                <a:ln>
                  <a:noFill/>
                </a:ln>
                <a:solidFill>
                  <a:srgbClr val="FFC000"/>
                </a:solidFill>
                <a:effectLst/>
                <a:uLnTx/>
                <a:uFillTx/>
                <a:latin typeface="+mn-lt"/>
                <a:ea typeface="ＭＳ Ｐゴシック" pitchFamily="-110" charset="-128"/>
                <a:cs typeface="ＭＳ Ｐゴシック" pitchFamily="-110" charset="-128"/>
              </a:rPr>
              <a:t>MST  CURRICULUM</a:t>
            </a:r>
            <a:endParaRPr kumimoji="0" lang="es-PR" sz="3600" b="0" i="0" u="none" strike="noStrike" kern="0" cap="none" spc="0" normalizeH="0" baseline="0" noProof="0" dirty="0" smtClean="0">
              <a:ln>
                <a:noFill/>
              </a:ln>
              <a:solidFill>
                <a:srgbClr val="FFC000"/>
              </a:solidFill>
              <a:effectLst/>
              <a:uLnTx/>
              <a:uFillTx/>
              <a:latin typeface="+mn-lt"/>
              <a:ea typeface="ＭＳ Ｐゴシック" pitchFamily="-110" charset="-128"/>
              <a:cs typeface="ＭＳ Ｐゴシック" pitchFamily="-110" charset="-128"/>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3074" name="Picture 2" descr="C:\Users\maestro\Desktop\psfw2.png"/>
          <p:cNvPicPr>
            <a:picLocks noGrp="1" noChangeAspect="1" noChangeArrowheads="1"/>
          </p:cNvPicPr>
          <p:nvPr>
            <p:ph idx="1"/>
          </p:nvPr>
        </p:nvPicPr>
        <p:blipFill>
          <a:blip r:embed="rId4" cstate="print"/>
          <a:srcRect/>
          <a:stretch>
            <a:fillRect/>
          </a:stretch>
        </p:blipFill>
        <p:spPr bwMode="auto">
          <a:xfrm>
            <a:off x="0" y="0"/>
            <a:ext cx="9144000" cy="6858000"/>
          </a:xfrm>
          <a:prstGeom prst="rect">
            <a:avLst/>
          </a:prstGeom>
          <a:noFill/>
        </p:spPr>
      </p:pic>
    </p:spTree>
    <p:custDataLst>
      <p:tags r:id="rId1"/>
    </p:custDataLst>
  </p:cSld>
  <p:clrMapOvr>
    <a:masterClrMapping/>
  </p:clrMapOvr>
  <p:transition spd="slow">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dirty="0"/>
          </a:p>
        </p:txBody>
      </p:sp>
      <p:pic>
        <p:nvPicPr>
          <p:cNvPr id="4098" name="Picture 2" descr="C:\Users\maestro\Desktop\psfw3.png"/>
          <p:cNvPicPr>
            <a:picLocks noChangeAspect="1" noChangeArrowheads="1"/>
          </p:cNvPicPr>
          <p:nvPr/>
        </p:nvPicPr>
        <p:blipFill>
          <a:blip r:embed="rId4" cstate="print"/>
          <a:srcRect/>
          <a:stretch>
            <a:fillRect/>
          </a:stretch>
        </p:blipFill>
        <p:spPr bwMode="auto">
          <a:xfrm>
            <a:off x="0" y="22462"/>
            <a:ext cx="9144000" cy="6835538"/>
          </a:xfrm>
          <a:prstGeom prst="rect">
            <a:avLst/>
          </a:prstGeom>
          <a:noFill/>
        </p:spPr>
      </p:pic>
    </p:spTree>
    <p:custDataLst>
      <p:tags r:id="rId1"/>
    </p:custDataLst>
  </p:cSld>
  <p:clrMapOvr>
    <a:masterClrMapping/>
  </p:clrMapOvr>
  <p:transition spd="slow">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aestro\Desktop\psfw4.png"/>
          <p:cNvPicPr>
            <a:picLocks noGrp="1" noChangeAspect="1" noChangeArrowheads="1"/>
          </p:cNvPicPr>
          <p:nvPr>
            <p:ph idx="1"/>
          </p:nvPr>
        </p:nvPicPr>
        <p:blipFill>
          <a:blip r:embed="rId4" cstate="print"/>
          <a:srcRect/>
          <a:stretch>
            <a:fillRect/>
          </a:stretch>
        </p:blipFill>
        <p:spPr bwMode="auto">
          <a:xfrm>
            <a:off x="1" y="0"/>
            <a:ext cx="9250140" cy="6858000"/>
          </a:xfrm>
          <a:prstGeom prst="rect">
            <a:avLst/>
          </a:prstGeom>
          <a:noFill/>
        </p:spPr>
      </p:pic>
    </p:spTree>
    <p:custDataLst>
      <p:tags r:id="rId1"/>
    </p:custDataLst>
  </p:cSld>
  <p:clrMapOvr>
    <a:masterClrMapping/>
  </p:clrMapOvr>
  <p:transition spd="slow">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6146" name="Picture 2" descr="C:\Users\maestro\Desktop\psfw5.png"/>
          <p:cNvPicPr>
            <a:picLocks noChangeAspect="1" noChangeArrowheads="1"/>
          </p:cNvPicPr>
          <p:nvPr/>
        </p:nvPicPr>
        <p:blipFill>
          <a:blip r:embed="rId4" cstate="print"/>
          <a:srcRect/>
          <a:stretch>
            <a:fillRect/>
          </a:stretch>
        </p:blipFill>
        <p:spPr bwMode="auto">
          <a:xfrm>
            <a:off x="0" y="11097"/>
            <a:ext cx="9144000" cy="6846903"/>
          </a:xfrm>
          <a:prstGeom prst="rect">
            <a:avLst/>
          </a:prstGeom>
          <a:noFill/>
        </p:spPr>
      </p:pic>
    </p:spTree>
    <p:custDataLst>
      <p:tags r:id="rId1"/>
    </p:custDataLst>
  </p:cSld>
  <p:clrMapOvr>
    <a:masterClrMapping/>
  </p:clrMapOvr>
  <p:transition spd="slow">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7170" name="Picture 2" descr="C:\Users\maestro\Desktop\6.png"/>
          <p:cNvPicPr>
            <a:picLocks noGrp="1" noChangeAspect="1" noChangeArrowheads="1"/>
          </p:cNvPicPr>
          <p:nvPr>
            <p:ph idx="1"/>
          </p:nvPr>
        </p:nvPicPr>
        <p:blipFill>
          <a:blip r:embed="rId4" cstate="print"/>
          <a:srcRect/>
          <a:stretch>
            <a:fillRect/>
          </a:stretch>
        </p:blipFill>
        <p:spPr bwMode="auto">
          <a:xfrm>
            <a:off x="0" y="0"/>
            <a:ext cx="9144000" cy="6875982"/>
          </a:xfrm>
          <a:prstGeom prst="rect">
            <a:avLst/>
          </a:prstGeom>
          <a:noFill/>
        </p:spPr>
      </p:pic>
    </p:spTree>
    <p:custDataLst>
      <p:tags r:id="rId1"/>
    </p:custDataLst>
  </p:cSld>
  <p:clrMapOvr>
    <a:masterClrMapping/>
  </p:clrMapOvr>
  <p:transition spd="slow">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8194" name="Picture 2" descr="C:\Users\maestro\Desktop\psfw7.png"/>
          <p:cNvPicPr>
            <a:picLocks noGrp="1" noChangeAspect="1" noChangeArrowheads="1"/>
          </p:cNvPicPr>
          <p:nvPr>
            <p:ph idx="1"/>
          </p:nvPr>
        </p:nvPicPr>
        <p:blipFill>
          <a:blip r:embed="rId4" cstate="print"/>
          <a:srcRect/>
          <a:stretch>
            <a:fillRect/>
          </a:stretch>
        </p:blipFill>
        <p:spPr bwMode="auto">
          <a:xfrm>
            <a:off x="-188782" y="-1"/>
            <a:ext cx="9332782" cy="6800423"/>
          </a:xfrm>
          <a:prstGeom prst="rect">
            <a:avLst/>
          </a:prstGeom>
          <a:noFill/>
        </p:spPr>
      </p:pic>
    </p:spTree>
    <p:custDataLst>
      <p:tags r:id="rId1"/>
    </p:custDataLst>
  </p:cSld>
  <p:clrMapOvr>
    <a:masterClrMapping/>
  </p:clrMapOvr>
  <p:transition spd="slow">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9218" name="Picture 2" descr="C:\Users\maestro\Desktop\psfw8.png"/>
          <p:cNvPicPr>
            <a:picLocks noGrp="1" noChangeAspect="1" noChangeArrowheads="1"/>
          </p:cNvPicPr>
          <p:nvPr>
            <p:ph idx="1"/>
          </p:nvPr>
        </p:nvPicPr>
        <p:blipFill>
          <a:blip r:embed="rId4" cstate="print"/>
          <a:srcRect/>
          <a:stretch>
            <a:fillRect/>
          </a:stretch>
        </p:blipFill>
        <p:spPr bwMode="auto">
          <a:xfrm>
            <a:off x="0" y="0"/>
            <a:ext cx="9143999" cy="6858000"/>
          </a:xfrm>
          <a:prstGeom prst="rect">
            <a:avLst/>
          </a:prstGeom>
          <a:noFill/>
        </p:spPr>
      </p:pic>
    </p:spTree>
    <p:custDataLst>
      <p:tags r:id="rId1"/>
    </p:custDataLst>
  </p:cSld>
  <p:clrMapOvr>
    <a:masterClrMapping/>
  </p:clrMapOvr>
  <p:transition spd="slow">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sz="3600" dirty="0" smtClean="0"/>
              <a:t/>
            </a:r>
            <a:br>
              <a:rPr lang="en-US" sz="3600" dirty="0" smtClean="0"/>
            </a:br>
            <a:endParaRPr lang="en-US" sz="3600" dirty="0"/>
          </a:p>
        </p:txBody>
      </p:sp>
      <p:sp>
        <p:nvSpPr>
          <p:cNvPr id="3" name="Content Placeholder 2"/>
          <p:cNvSpPr>
            <a:spLocks noGrp="1"/>
          </p:cNvSpPr>
          <p:nvPr>
            <p:ph idx="1"/>
          </p:nvPr>
        </p:nvSpPr>
        <p:spPr/>
        <p:txBody>
          <a:bodyPr/>
          <a:lstStyle/>
          <a:p>
            <a:r>
              <a:rPr lang="en-US" dirty="0" smtClean="0">
                <a:latin typeface="Arial" pitchFamily="34" charset="0"/>
                <a:cs typeface="Arial" pitchFamily="34" charset="0"/>
              </a:rPr>
              <a:t>Population</a:t>
            </a:r>
          </a:p>
          <a:p>
            <a:pPr lvl="1"/>
            <a:r>
              <a:rPr lang="en-US" dirty="0" smtClean="0">
                <a:latin typeface="Arial" pitchFamily="34" charset="0"/>
                <a:cs typeface="Arial" pitchFamily="34" charset="0"/>
              </a:rPr>
              <a:t>22  seventh grade students</a:t>
            </a:r>
          </a:p>
          <a:p>
            <a:pPr lvl="2"/>
            <a:r>
              <a:rPr lang="en-US" dirty="0" smtClean="0">
                <a:latin typeface="Arial" pitchFamily="34" charset="0"/>
                <a:cs typeface="Arial" pitchFamily="34" charset="0"/>
              </a:rPr>
              <a:t>19 MS </a:t>
            </a:r>
          </a:p>
          <a:p>
            <a:pPr lvl="2"/>
            <a:r>
              <a:rPr lang="en-US" dirty="0" smtClean="0">
                <a:latin typeface="Arial" pitchFamily="34" charset="0"/>
                <a:cs typeface="Arial" pitchFamily="34" charset="0"/>
              </a:rPr>
              <a:t>  3 SNS</a:t>
            </a:r>
          </a:p>
          <a:p>
            <a:pPr lvl="3"/>
            <a:r>
              <a:rPr lang="en-US" dirty="0" smtClean="0">
                <a:latin typeface="Arial" pitchFamily="34" charset="0"/>
                <a:cs typeface="Arial" pitchFamily="34" charset="0"/>
              </a:rPr>
              <a:t> integrated into the mainstream</a:t>
            </a:r>
          </a:p>
          <a:p>
            <a:pPr lvl="3"/>
            <a:r>
              <a:rPr lang="en-US" dirty="0" smtClean="0">
                <a:latin typeface="Arial" pitchFamily="34" charset="0"/>
                <a:cs typeface="Arial" pitchFamily="34" charset="0"/>
              </a:rPr>
              <a:t> participated of a resource room which provides reinforcements in the Spanish and Mathematics areas.</a:t>
            </a:r>
          </a:p>
          <a:p>
            <a:pPr lvl="1">
              <a:buNone/>
            </a:pPr>
            <a:endParaRPr lang="en-US" dirty="0" smtClean="0">
              <a:latin typeface="Arial" pitchFamily="34" charset="0"/>
              <a:cs typeface="Arial" pitchFamily="34" charset="0"/>
            </a:endParaRPr>
          </a:p>
          <a:p>
            <a:pPr>
              <a:buNone/>
            </a:pPr>
            <a:r>
              <a:rPr lang="en-US" dirty="0" smtClean="0">
                <a:solidFill>
                  <a:srgbClr val="FF0000"/>
                </a:solidFill>
                <a:latin typeface="Arial" pitchFamily="34" charset="0"/>
                <a:cs typeface="Arial" pitchFamily="34" charset="0"/>
              </a:rPr>
              <a:t>FOTO</a:t>
            </a:r>
            <a:endParaRPr lang="en-US" dirty="0">
              <a:solidFill>
                <a:srgbClr val="FF0000"/>
              </a:solidFill>
              <a:latin typeface="Arial" pitchFamily="34" charset="0"/>
              <a:cs typeface="Arial" pitchFamily="34" charset="0"/>
            </a:endParaRPr>
          </a:p>
        </p:txBody>
      </p:sp>
    </p:spTree>
    <p:custDataLst>
      <p:tags r:id="rId1"/>
    </p:custDataLst>
  </p:cSld>
  <p:clrMapOvr>
    <a:masterClrMapping/>
  </p:clrMapOvr>
  <p:transition spd="slow">
    <p:rand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3200" dirty="0"/>
          </a:p>
        </p:txBody>
      </p:sp>
      <p:sp>
        <p:nvSpPr>
          <p:cNvPr id="3" name="Content Placeholder 2"/>
          <p:cNvSpPr>
            <a:spLocks noGrp="1"/>
          </p:cNvSpPr>
          <p:nvPr>
            <p:ph idx="1"/>
          </p:nvPr>
        </p:nvSpPr>
        <p:spPr/>
        <p:txBody>
          <a:bodyPr>
            <a:normAutofit/>
          </a:bodyPr>
          <a:lstStyle/>
          <a:p>
            <a:r>
              <a:rPr lang="en-US" dirty="0" smtClean="0">
                <a:latin typeface="Arial" pitchFamily="34" charset="0"/>
                <a:cs typeface="Arial" pitchFamily="34" charset="0"/>
              </a:rPr>
              <a:t>Educational interventions</a:t>
            </a:r>
          </a:p>
          <a:p>
            <a:pPr lvl="1"/>
            <a:r>
              <a:rPr lang="en-US" dirty="0" smtClean="0">
                <a:latin typeface="Arial" pitchFamily="34" charset="0"/>
                <a:cs typeface="Arial" pitchFamily="34" charset="0"/>
              </a:rPr>
              <a:t>Short readings on the characteristics of living things</a:t>
            </a:r>
          </a:p>
          <a:p>
            <a:pPr lvl="2"/>
            <a:r>
              <a:rPr lang="en-US" dirty="0" smtClean="0">
                <a:latin typeface="Arial" pitchFamily="34" charset="0"/>
                <a:cs typeface="Arial" pitchFamily="34" charset="0"/>
              </a:rPr>
              <a:t>The readings were performed in six different time periods. </a:t>
            </a:r>
          </a:p>
          <a:p>
            <a:pPr lvl="2"/>
            <a:r>
              <a:rPr lang="en-US" dirty="0" smtClean="0">
                <a:latin typeface="Arial" pitchFamily="34" charset="0"/>
                <a:cs typeface="Arial" pitchFamily="34" charset="0"/>
              </a:rPr>
              <a:t>The participants  had 15 minutes to read the daily topic. </a:t>
            </a:r>
          </a:p>
          <a:p>
            <a:pPr lvl="2"/>
            <a:r>
              <a:rPr lang="en-US" dirty="0" smtClean="0">
                <a:latin typeface="Arial" pitchFamily="34" charset="0"/>
                <a:cs typeface="Arial" pitchFamily="34" charset="0"/>
              </a:rPr>
              <a:t>Once the participant s read the assigned topic they took a short pre-test on reading comprehension </a:t>
            </a:r>
          </a:p>
          <a:p>
            <a:pPr lvl="3"/>
            <a:r>
              <a:rPr lang="en-US" dirty="0" smtClean="0">
                <a:latin typeface="Arial" pitchFamily="34" charset="0"/>
                <a:cs typeface="Arial" pitchFamily="34" charset="0"/>
              </a:rPr>
              <a:t>4 multiple-choice questions </a:t>
            </a:r>
          </a:p>
          <a:p>
            <a:pPr lvl="3"/>
            <a:r>
              <a:rPr lang="en-US" dirty="0" smtClean="0">
                <a:latin typeface="Arial" pitchFamily="34" charset="0"/>
                <a:cs typeface="Arial" pitchFamily="34" charset="0"/>
              </a:rPr>
              <a:t>1 open question</a:t>
            </a:r>
          </a:p>
          <a:p>
            <a:pPr lvl="2">
              <a:buNone/>
            </a:pPr>
            <a:endParaRPr lang="en-US" dirty="0" smtClean="0">
              <a:latin typeface="Arial" pitchFamily="34" charset="0"/>
              <a:cs typeface="Arial" pitchFamily="34" charset="0"/>
            </a:endParaRPr>
          </a:p>
          <a:p>
            <a:pPr lvl="1"/>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spTree>
    <p:custDataLst>
      <p:tags r:id="rId1"/>
    </p:custDataLst>
  </p:cSld>
  <p:clrMapOvr>
    <a:masterClrMapping/>
  </p:clrMapOvr>
  <p:transition spd="slow">
    <p:rand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dirty="0" smtClean="0"/>
              <a:t/>
            </a:r>
            <a:br>
              <a:rPr lang="en-US" sz="4400" dirty="0" smtClean="0"/>
            </a:br>
            <a:endParaRPr lang="en-US" sz="3600" dirty="0"/>
          </a:p>
        </p:txBody>
      </p:sp>
      <p:sp>
        <p:nvSpPr>
          <p:cNvPr id="2" name="Content Placeholder 1"/>
          <p:cNvSpPr>
            <a:spLocks noGrp="1"/>
          </p:cNvSpPr>
          <p:nvPr>
            <p:ph idx="1"/>
          </p:nvPr>
        </p:nvSpPr>
        <p:spPr/>
        <p:txBody>
          <a:bodyPr>
            <a:normAutofit/>
          </a:bodyPr>
          <a:lstStyle/>
          <a:p>
            <a:pPr lvl="1"/>
            <a:r>
              <a:rPr lang="en-US" dirty="0" smtClean="0">
                <a:latin typeface="Arial" pitchFamily="34" charset="0"/>
                <a:cs typeface="Arial" pitchFamily="34" charset="0"/>
              </a:rPr>
              <a:t>The teacher clarified doubts that might arise from the participants in the processes of</a:t>
            </a:r>
          </a:p>
          <a:p>
            <a:pPr lvl="2"/>
            <a:r>
              <a:rPr lang="en-US" dirty="0" smtClean="0">
                <a:latin typeface="Arial" pitchFamily="34" charset="0"/>
                <a:cs typeface="Arial" pitchFamily="34" charset="0"/>
              </a:rPr>
              <a:t>reading </a:t>
            </a:r>
          </a:p>
          <a:p>
            <a:pPr lvl="2"/>
            <a:r>
              <a:rPr lang="en-US" dirty="0" smtClean="0">
                <a:latin typeface="Arial" pitchFamily="34" charset="0"/>
                <a:cs typeface="Arial" pitchFamily="34" charset="0"/>
              </a:rPr>
              <a:t>using videos </a:t>
            </a:r>
          </a:p>
          <a:p>
            <a:pPr lvl="2"/>
            <a:r>
              <a:rPr lang="en-US" dirty="0" smtClean="0">
                <a:latin typeface="Arial" pitchFamily="34" charset="0"/>
                <a:cs typeface="Arial" pitchFamily="34" charset="0"/>
              </a:rPr>
              <a:t>power point presentations</a:t>
            </a:r>
          </a:p>
          <a:p>
            <a:pPr lvl="2"/>
            <a:r>
              <a:rPr lang="en-US" dirty="0" smtClean="0">
                <a:latin typeface="Arial" pitchFamily="34" charset="0"/>
                <a:cs typeface="Arial" pitchFamily="34" charset="0"/>
              </a:rPr>
              <a:t>oral discussion </a:t>
            </a:r>
          </a:p>
          <a:p>
            <a:pPr lvl="1"/>
            <a:r>
              <a:rPr lang="en-US" dirty="0" smtClean="0">
                <a:latin typeface="Arial" pitchFamily="34" charset="0"/>
                <a:cs typeface="Arial" pitchFamily="34" charset="0"/>
              </a:rPr>
              <a:t>Once the teacher assisted the participants, they took the short post-test. </a:t>
            </a:r>
          </a:p>
          <a:p>
            <a:pPr lvl="1"/>
            <a:endParaRPr lang="en-US" dirty="0">
              <a:latin typeface="Arial" pitchFamily="34" charset="0"/>
              <a:cs typeface="Arial" pitchFamily="34" charset="0"/>
            </a:endParaRPr>
          </a:p>
        </p:txBody>
      </p:sp>
    </p:spTree>
    <p:custDataLst>
      <p:tags r:id="rId1"/>
    </p:custDataLst>
  </p:cSld>
  <p:clrMapOvr>
    <a:masterClrMapping/>
  </p:clrMapOvr>
  <p:transition spd="slow">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533400" y="1524000"/>
          <a:ext cx="7391400"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txBox="1">
            <a:spLocks/>
          </p:cNvSpPr>
          <p:nvPr/>
        </p:nvSpPr>
        <p:spPr>
          <a:xfrm>
            <a:off x="838200" y="381000"/>
            <a:ext cx="7696200" cy="685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smtClean="0">
                <a:ln>
                  <a:noFill/>
                </a:ln>
                <a:solidFill>
                  <a:srgbClr val="FFC000"/>
                </a:solidFill>
                <a:effectLst/>
                <a:uLnTx/>
                <a:uFillTx/>
                <a:latin typeface="+mn-lt"/>
                <a:ea typeface="ＭＳ Ｐゴシック" pitchFamily="-110" charset="-128"/>
                <a:cs typeface="ＭＳ Ｐゴシック" pitchFamily="-110" charset="-128"/>
              </a:rPr>
              <a:t>MST  CURRICULUM</a:t>
            </a:r>
            <a:endParaRPr kumimoji="0" lang="es-PR" sz="3600" b="0" i="0" u="none" strike="noStrike" kern="0" cap="none" spc="0" normalizeH="0" baseline="0" noProof="0" dirty="0" smtClean="0">
              <a:ln>
                <a:noFill/>
              </a:ln>
              <a:solidFill>
                <a:srgbClr val="FFC000"/>
              </a:solidFill>
              <a:effectLst/>
              <a:uLnTx/>
              <a:uFillTx/>
              <a:latin typeface="+mn-lt"/>
              <a:ea typeface="ＭＳ Ｐゴシック" pitchFamily="-110" charset="-128"/>
              <a:cs typeface="ＭＳ Ｐゴシック" pitchFamily="-110" charset="-128"/>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dirty="0" smtClean="0"/>
              <a:t/>
            </a:r>
            <a:br>
              <a:rPr lang="en-US" sz="4400" dirty="0" smtClean="0"/>
            </a:br>
            <a:r>
              <a:rPr lang="en-US" sz="4400" dirty="0" smtClean="0"/>
              <a:t>Data Collection</a:t>
            </a:r>
            <a:r>
              <a:rPr lang="en-US" sz="3600" dirty="0" smtClean="0"/>
              <a:t/>
            </a:r>
            <a:br>
              <a:rPr lang="en-US" sz="3600" dirty="0" smtClean="0"/>
            </a:br>
            <a:endParaRPr lang="en-US" sz="3600" dirty="0"/>
          </a:p>
        </p:txBody>
      </p:sp>
      <p:sp>
        <p:nvSpPr>
          <p:cNvPr id="2" name="Content Placeholder 1"/>
          <p:cNvSpPr>
            <a:spLocks noGrp="1"/>
          </p:cNvSpPr>
          <p:nvPr>
            <p:ph idx="1"/>
          </p:nvPr>
        </p:nvSpPr>
        <p:spPr>
          <a:xfrm>
            <a:off x="457200" y="1481328"/>
            <a:ext cx="8229600" cy="5376672"/>
          </a:xfrm>
        </p:spPr>
        <p:txBody>
          <a:bodyPr>
            <a:normAutofit/>
          </a:bodyPr>
          <a:lstStyle/>
          <a:p>
            <a:pPr lvl="1"/>
            <a:r>
              <a:rPr lang="en-US" dirty="0" smtClean="0">
                <a:latin typeface="Arial" pitchFamily="34" charset="0"/>
                <a:cs typeface="Arial" pitchFamily="34" charset="0"/>
              </a:rPr>
              <a:t>Pre/Post test – characteristic of living organism</a:t>
            </a:r>
          </a:p>
          <a:p>
            <a:pPr lvl="2"/>
            <a:r>
              <a:rPr lang="en-US" dirty="0" smtClean="0">
                <a:latin typeface="Arial" pitchFamily="34" charset="0"/>
                <a:cs typeface="Arial" pitchFamily="34" charset="0"/>
              </a:rPr>
              <a:t>13 multiple-choice exercises</a:t>
            </a:r>
          </a:p>
          <a:p>
            <a:pPr lvl="2"/>
            <a:r>
              <a:rPr lang="en-US" dirty="0" smtClean="0">
                <a:latin typeface="Arial" pitchFamily="34" charset="0"/>
                <a:cs typeface="Arial" pitchFamily="34" charset="0"/>
              </a:rPr>
              <a:t>The results were tabulated to determine the knowledge of the participant at the beginning  and at the ending of the process.</a:t>
            </a:r>
          </a:p>
          <a:p>
            <a:pPr lvl="2">
              <a:buNone/>
            </a:pPr>
            <a:endParaRPr lang="en-US" dirty="0" smtClean="0">
              <a:latin typeface="Arial" pitchFamily="34" charset="0"/>
              <a:cs typeface="Arial" pitchFamily="34" charset="0"/>
            </a:endParaRPr>
          </a:p>
          <a:p>
            <a:pPr lvl="1"/>
            <a:r>
              <a:rPr lang="en-US" dirty="0" smtClean="0">
                <a:latin typeface="Arial" pitchFamily="34" charset="0"/>
                <a:cs typeface="Arial" pitchFamily="34" charset="0"/>
              </a:rPr>
              <a:t>Short pre/post test</a:t>
            </a:r>
          </a:p>
          <a:p>
            <a:pPr lvl="2"/>
            <a:r>
              <a:rPr lang="en-US" dirty="0" smtClean="0">
                <a:latin typeface="Arial" pitchFamily="34" charset="0"/>
                <a:cs typeface="Arial" pitchFamily="34" charset="0"/>
              </a:rPr>
              <a:t>4 multiple-choice exercises and one open-response exercise.</a:t>
            </a:r>
          </a:p>
          <a:p>
            <a:pPr lvl="1">
              <a:buNone/>
            </a:pPr>
            <a:endParaRPr lang="en-US" dirty="0" smtClean="0">
              <a:latin typeface="Arial" pitchFamily="34" charset="0"/>
              <a:cs typeface="Arial" pitchFamily="34" charset="0"/>
            </a:endParaRPr>
          </a:p>
          <a:p>
            <a:pPr lvl="2">
              <a:buNone/>
            </a:pPr>
            <a:r>
              <a:rPr lang="en-US" dirty="0" smtClean="0">
                <a:latin typeface="Arial" pitchFamily="34" charset="0"/>
                <a:cs typeface="Arial" pitchFamily="34" charset="0"/>
              </a:rPr>
              <a:t>		</a:t>
            </a:r>
            <a:endParaRPr lang="en-US" dirty="0">
              <a:latin typeface="Arial" pitchFamily="34" charset="0"/>
              <a:cs typeface="Arial" pitchFamily="34" charset="0"/>
            </a:endParaRPr>
          </a:p>
        </p:txBody>
      </p:sp>
    </p:spTree>
    <p:custDataLst>
      <p:tags r:id="rId1"/>
    </p:custDataLst>
  </p:cSld>
  <p:clrMapOvr>
    <a:masterClrMapping/>
  </p:clrMapOvr>
  <p:transition spd="slow">
    <p:rand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dirty="0" smtClean="0"/>
              <a:t/>
            </a:r>
            <a:br>
              <a:rPr lang="en-US" sz="4400" dirty="0" smtClean="0"/>
            </a:br>
            <a:r>
              <a:rPr lang="en-US" sz="4400" dirty="0" smtClean="0"/>
              <a:t>Data Collection</a:t>
            </a:r>
            <a:r>
              <a:rPr lang="en-US" sz="3600" dirty="0" smtClean="0"/>
              <a:t/>
            </a:r>
            <a:br>
              <a:rPr lang="en-US" sz="3600" dirty="0" smtClean="0"/>
            </a:br>
            <a:endParaRPr lang="en-US" sz="3600" dirty="0"/>
          </a:p>
        </p:txBody>
      </p:sp>
      <p:sp>
        <p:nvSpPr>
          <p:cNvPr id="2" name="Content Placeholder 1"/>
          <p:cNvSpPr>
            <a:spLocks noGrp="1"/>
          </p:cNvSpPr>
          <p:nvPr>
            <p:ph idx="1"/>
          </p:nvPr>
        </p:nvSpPr>
        <p:spPr>
          <a:xfrm>
            <a:off x="457200" y="1481328"/>
            <a:ext cx="8229600" cy="4767072"/>
          </a:xfrm>
        </p:spPr>
        <p:txBody>
          <a:bodyPr>
            <a:normAutofit/>
          </a:bodyPr>
          <a:lstStyle/>
          <a:p>
            <a:r>
              <a:rPr lang="en-US" dirty="0" smtClean="0"/>
              <a:t>Presentation script </a:t>
            </a:r>
          </a:p>
          <a:p>
            <a:pPr>
              <a:buNone/>
            </a:pPr>
            <a:endParaRPr lang="en-US" dirty="0" smtClean="0"/>
          </a:p>
          <a:p>
            <a:r>
              <a:rPr lang="en-US" dirty="0" smtClean="0"/>
              <a:t>Students final script</a:t>
            </a:r>
          </a:p>
          <a:p>
            <a:pPr>
              <a:buNone/>
            </a:pPr>
            <a:endParaRPr lang="en-US" dirty="0" smtClean="0">
              <a:solidFill>
                <a:srgbClr val="FF0000"/>
              </a:solidFill>
            </a:endParaRPr>
          </a:p>
          <a:p>
            <a:pPr>
              <a:buNone/>
            </a:pPr>
            <a:endParaRPr lang="en-US" dirty="0" smtClean="0">
              <a:solidFill>
                <a:srgbClr val="FF0000"/>
              </a:solidFill>
            </a:endParaRPr>
          </a:p>
          <a:p>
            <a:pPr>
              <a:buNone/>
            </a:pPr>
            <a:r>
              <a:rPr lang="en-US" dirty="0" smtClean="0">
                <a:solidFill>
                  <a:srgbClr val="FF0000"/>
                </a:solidFill>
              </a:rPr>
              <a:t>FOTOS</a:t>
            </a:r>
            <a:endParaRPr lang="en-US" dirty="0">
              <a:solidFill>
                <a:srgbClr val="FF0000"/>
              </a:solidFill>
            </a:endParaRPr>
          </a:p>
        </p:txBody>
      </p:sp>
    </p:spTree>
    <p:custDataLst>
      <p:tags r:id="rId1"/>
    </p:custDataLst>
  </p:cSld>
  <p:clrMapOvr>
    <a:masterClrMapping/>
  </p:clrMapOvr>
  <p:transition spd="slow">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dirty="0" smtClean="0"/>
              <a:t/>
            </a:r>
            <a:br>
              <a:rPr lang="en-US" sz="4400" dirty="0" smtClean="0"/>
            </a:br>
            <a:r>
              <a:rPr lang="en-US" sz="3600" dirty="0" smtClean="0"/>
              <a:t> Data Collection </a:t>
            </a:r>
            <a:br>
              <a:rPr lang="en-US" sz="3600" dirty="0" smtClean="0"/>
            </a:br>
            <a:endParaRPr lang="en-US" sz="3600" dirty="0"/>
          </a:p>
        </p:txBody>
      </p:sp>
      <p:sp>
        <p:nvSpPr>
          <p:cNvPr id="2" name="Content Placeholder 1"/>
          <p:cNvSpPr>
            <a:spLocks noGrp="1"/>
          </p:cNvSpPr>
          <p:nvPr>
            <p:ph idx="1"/>
          </p:nvPr>
        </p:nvSpPr>
        <p:spPr/>
        <p:txBody>
          <a:bodyPr>
            <a:normAutofit/>
          </a:bodyPr>
          <a:lstStyle/>
          <a:p>
            <a:r>
              <a:rPr lang="en-US" dirty="0" smtClean="0"/>
              <a:t>The teacher prepared six folders with images corresponding to each of the characteristics of living things for the students to complete their task.</a:t>
            </a:r>
          </a:p>
          <a:p>
            <a:pPr lvl="1"/>
            <a:r>
              <a:rPr lang="en-US" dirty="0" smtClean="0"/>
              <a:t>Internet not available</a:t>
            </a:r>
          </a:p>
          <a:p>
            <a:pPr lvl="1"/>
            <a:endParaRPr lang="en-US" dirty="0" smtClean="0"/>
          </a:p>
          <a:p>
            <a:pPr lvl="1"/>
            <a:r>
              <a:rPr lang="en-US" dirty="0" smtClean="0">
                <a:solidFill>
                  <a:schemeClr val="accent2">
                    <a:lumMod val="60000"/>
                    <a:lumOff val="40000"/>
                  </a:schemeClr>
                </a:solidFill>
              </a:rPr>
              <a:t>ES NECESARIO ESTE SLIDE??</a:t>
            </a:r>
          </a:p>
        </p:txBody>
      </p:sp>
    </p:spTree>
    <p:custDataLst>
      <p:tags r:id="rId1"/>
    </p:custDataLst>
  </p:cSld>
  <p:clrMapOvr>
    <a:masterClrMapping/>
  </p:clrMapOvr>
  <p:transition spd="slow">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dirty="0" smtClean="0"/>
              <a:t/>
            </a:r>
            <a:br>
              <a:rPr lang="en-US" sz="4400" dirty="0" smtClean="0"/>
            </a:br>
            <a:r>
              <a:rPr lang="en-US" sz="3600" dirty="0" smtClean="0"/>
              <a:t> Data Collection </a:t>
            </a:r>
            <a:br>
              <a:rPr lang="en-US" sz="3600" dirty="0" smtClean="0"/>
            </a:br>
            <a:endParaRPr lang="en-US" sz="3600" dirty="0"/>
          </a:p>
        </p:txBody>
      </p:sp>
      <p:sp>
        <p:nvSpPr>
          <p:cNvPr id="2" name="Content Placeholder 1"/>
          <p:cNvSpPr>
            <a:spLocks noGrp="1"/>
          </p:cNvSpPr>
          <p:nvPr>
            <p:ph idx="1"/>
          </p:nvPr>
        </p:nvSpPr>
        <p:spPr>
          <a:xfrm>
            <a:off x="457200" y="1481328"/>
            <a:ext cx="8382000" cy="5376672"/>
          </a:xfrm>
        </p:spPr>
        <p:txBody>
          <a:bodyPr>
            <a:normAutofit/>
          </a:bodyPr>
          <a:lstStyle/>
          <a:p>
            <a:pPr marL="365760" lvl="1" indent="-256032">
              <a:spcBef>
                <a:spcPts val="400"/>
              </a:spcBef>
              <a:buSzPct val="68000"/>
              <a:buFont typeface="Wingdings 3"/>
              <a:buChar char=""/>
            </a:pPr>
            <a:r>
              <a:rPr lang="en-US" sz="2800" dirty="0" smtClean="0">
                <a:latin typeface="Arial" pitchFamily="34" charset="0"/>
                <a:cs typeface="Arial" pitchFamily="34" charset="0"/>
              </a:rPr>
              <a:t>Create presentation of the subject using the technological tool "Photo Story 3 for Windows” </a:t>
            </a:r>
          </a:p>
          <a:p>
            <a:pPr marL="603504" lvl="2" indent="-256032">
              <a:spcBef>
                <a:spcPts val="400"/>
              </a:spcBef>
              <a:buSzPct val="68000"/>
              <a:buFont typeface="Wingdings 3"/>
              <a:buChar char=""/>
            </a:pPr>
            <a:r>
              <a:rPr lang="en-US" sz="2400" dirty="0" smtClean="0">
                <a:latin typeface="Arial" pitchFamily="34" charset="0"/>
                <a:cs typeface="Arial" pitchFamily="34" charset="0"/>
              </a:rPr>
              <a:t>The presentation was used as another mechanism to determine the knowledge acquired and was assessed using a rubric </a:t>
            </a:r>
            <a:r>
              <a:rPr lang="en-US" dirty="0" smtClean="0">
                <a:latin typeface="Arial" pitchFamily="34" charset="0"/>
                <a:cs typeface="Arial" pitchFamily="34" charset="0"/>
              </a:rPr>
              <a:t>designed</a:t>
            </a:r>
            <a:r>
              <a:rPr lang="en-US" sz="2400" dirty="0" smtClean="0">
                <a:latin typeface="Arial" pitchFamily="34" charset="0"/>
                <a:cs typeface="Arial" pitchFamily="34" charset="0"/>
              </a:rPr>
              <a:t> for this purpose.</a:t>
            </a:r>
          </a:p>
          <a:p>
            <a:pPr lvl="1">
              <a:buNone/>
            </a:pPr>
            <a:r>
              <a:rPr lang="en-US" dirty="0" smtClean="0">
                <a:latin typeface="Arial" pitchFamily="34" charset="0"/>
                <a:cs typeface="Arial" pitchFamily="34" charset="0"/>
              </a:rPr>
              <a:t/>
            </a:r>
            <a:br>
              <a:rPr lang="en-US" dirty="0" smtClean="0">
                <a:latin typeface="Arial" pitchFamily="34" charset="0"/>
                <a:cs typeface="Arial" pitchFamily="34" charset="0"/>
              </a:rPr>
            </a:br>
            <a:endParaRPr lang="en-US" dirty="0">
              <a:latin typeface="Arial" pitchFamily="34" charset="0"/>
              <a:cs typeface="Arial" pitchFamily="34" charset="0"/>
            </a:endParaRPr>
          </a:p>
        </p:txBody>
      </p:sp>
      <p:pic>
        <p:nvPicPr>
          <p:cNvPr id="4" name="Picture 2" descr="K:\Fotos MST\10.png"/>
          <p:cNvPicPr>
            <a:picLocks noChangeAspect="1" noChangeArrowheads="1"/>
          </p:cNvPicPr>
          <p:nvPr/>
        </p:nvPicPr>
        <p:blipFill>
          <a:blip r:embed="rId4" cstate="print"/>
          <a:srcRect/>
          <a:stretch>
            <a:fillRect/>
          </a:stretch>
        </p:blipFill>
        <p:spPr bwMode="auto">
          <a:xfrm>
            <a:off x="5334000" y="4724400"/>
            <a:ext cx="2286000" cy="1727189"/>
          </a:xfrm>
          <a:prstGeom prst="rect">
            <a:avLst/>
          </a:prstGeom>
          <a:ln w="88900" cap="sq" cmpd="thickThin">
            <a:solidFill>
              <a:schemeClr val="accent4">
                <a:lumMod val="75000"/>
              </a:schemeClr>
            </a:solidFill>
            <a:prstDash val="solid"/>
            <a:miter lim="800000"/>
          </a:ln>
          <a:effectLst>
            <a:innerShdw blurRad="76200">
              <a:srgbClr val="000000"/>
            </a:innerShdw>
          </a:effectLst>
        </p:spPr>
      </p:pic>
    </p:spTree>
    <p:custDataLst>
      <p:tags r:id="rId1"/>
    </p:custDataLst>
  </p:cSld>
  <p:clrMapOvr>
    <a:masterClrMapping/>
  </p:clrMapOvr>
  <p:transition spd="slow">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1143000"/>
          </a:xfrm>
        </p:spPr>
        <p:txBody>
          <a:bodyPr>
            <a:normAutofit fontScale="90000"/>
          </a:bodyPr>
          <a:lstStyle/>
          <a:p>
            <a:r>
              <a:rPr lang="en-US" dirty="0" smtClean="0"/>
              <a:t/>
            </a:r>
            <a:br>
              <a:rPr lang="en-US" dirty="0" smtClean="0"/>
            </a:br>
            <a:r>
              <a:rPr lang="en-US" sz="3600" dirty="0" smtClean="0"/>
              <a:t>Results </a:t>
            </a:r>
            <a:r>
              <a:rPr lang="en-US" dirty="0" smtClean="0"/>
              <a:t/>
            </a:r>
            <a:br>
              <a:rPr lang="en-US" dirty="0" smtClean="0"/>
            </a:br>
            <a:endParaRPr lang="en-US" dirty="0"/>
          </a:p>
        </p:txBody>
      </p:sp>
      <p:sp>
        <p:nvSpPr>
          <p:cNvPr id="2" name="Content Placeholder 1"/>
          <p:cNvSpPr>
            <a:spLocks noGrp="1"/>
          </p:cNvSpPr>
          <p:nvPr>
            <p:ph idx="1"/>
          </p:nvPr>
        </p:nvSpPr>
        <p:spPr>
          <a:xfrm>
            <a:off x="304800" y="2209800"/>
            <a:ext cx="8229600" cy="5376672"/>
          </a:xfrm>
        </p:spPr>
        <p:txBody>
          <a:bodyPr>
            <a:normAutofit fontScale="85000" lnSpcReduction="20000"/>
          </a:bodyPr>
          <a:lstStyle/>
          <a:p>
            <a:r>
              <a:rPr lang="en-US" dirty="0" smtClean="0"/>
              <a:t>The results of the pretest showed that 100% of MS and SNS did not mastered the subject matter. </a:t>
            </a:r>
          </a:p>
          <a:p>
            <a:r>
              <a:rPr lang="pt-BR" dirty="0" smtClean="0"/>
              <a:t>MS Pretest:10% of the MS scored in from 69%  to 62%, 10%  scored 54% and, 80% scored less than 46%. </a:t>
            </a:r>
          </a:p>
          <a:p>
            <a:r>
              <a:rPr lang="en-US" dirty="0" smtClean="0"/>
              <a:t>MS </a:t>
            </a:r>
            <a:r>
              <a:rPr lang="en-US" dirty="0" err="1" smtClean="0"/>
              <a:t>Postest</a:t>
            </a:r>
            <a:r>
              <a:rPr lang="en-US" dirty="0" smtClean="0"/>
              <a:t>: 26% of the MS obtained 77% or more, 32% scored 62% to 69% and 37% scored less than 54%.</a:t>
            </a:r>
          </a:p>
          <a:p>
            <a:r>
              <a:rPr lang="pt-BR" dirty="0" smtClean="0"/>
              <a:t>SNS Pretest: 1 SNS scored 33% and the other 2 scored 23%. </a:t>
            </a:r>
            <a:endParaRPr lang="en-US" dirty="0" smtClean="0"/>
          </a:p>
          <a:p>
            <a:r>
              <a:rPr lang="en-US" dirty="0" smtClean="0"/>
              <a:t>SNS </a:t>
            </a:r>
            <a:r>
              <a:rPr lang="en-US" dirty="0" err="1" smtClean="0"/>
              <a:t>Postest</a:t>
            </a:r>
            <a:r>
              <a:rPr lang="en-US" dirty="0" smtClean="0"/>
              <a:t>: 2 of 3 of the SNS scored between 62% to 69% and 1 participant had 50%.</a:t>
            </a:r>
            <a:br>
              <a:rPr lang="en-US" dirty="0" smtClean="0"/>
            </a:b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graphicFrame>
        <p:nvGraphicFramePr>
          <p:cNvPr id="4" name="Table 3"/>
          <p:cNvGraphicFramePr>
            <a:graphicFrameLocks noGrp="1"/>
          </p:cNvGraphicFramePr>
          <p:nvPr/>
        </p:nvGraphicFramePr>
        <p:xfrm>
          <a:off x="1600200" y="304800"/>
          <a:ext cx="6781803" cy="1752600"/>
        </p:xfrm>
        <a:graphic>
          <a:graphicData uri="http://schemas.openxmlformats.org/drawingml/2006/table">
            <a:tbl>
              <a:tblPr firstRow="1" bandRow="1">
                <a:tableStyleId>{5C22544A-7EE6-4342-B048-85BDC9FD1C3A}</a:tableStyleId>
              </a:tblPr>
              <a:tblGrid>
                <a:gridCol w="1219200"/>
                <a:gridCol w="990600"/>
                <a:gridCol w="714999"/>
                <a:gridCol w="1060386"/>
                <a:gridCol w="932206"/>
                <a:gridCol w="932206"/>
                <a:gridCol w="932206"/>
              </a:tblGrid>
              <a:tr h="370840">
                <a:tc>
                  <a:txBody>
                    <a:bodyPr/>
                    <a:lstStyle/>
                    <a:p>
                      <a:r>
                        <a:rPr lang="es-PR" dirty="0" err="1" smtClean="0"/>
                        <a:t>Students</a:t>
                      </a:r>
                      <a:endParaRPr lang="es-PR" dirty="0"/>
                    </a:p>
                  </a:txBody>
                  <a:tcPr/>
                </a:tc>
                <a:tc gridSpan="3">
                  <a:txBody>
                    <a:bodyPr/>
                    <a:lstStyle/>
                    <a:p>
                      <a:r>
                        <a:rPr lang="es-PR" dirty="0" smtClean="0"/>
                        <a:t>Pre test %</a:t>
                      </a:r>
                      <a:endParaRPr lang="es-PR" dirty="0"/>
                    </a:p>
                  </a:txBody>
                  <a:tcPr/>
                </a:tc>
                <a:tc hMerge="1">
                  <a:txBody>
                    <a:bodyPr/>
                    <a:lstStyle/>
                    <a:p>
                      <a:endParaRPr lang="es-PR" dirty="0"/>
                    </a:p>
                  </a:txBody>
                  <a:tcPr/>
                </a:tc>
                <a:tc hMerge="1">
                  <a:txBody>
                    <a:bodyPr/>
                    <a:lstStyle/>
                    <a:p>
                      <a:endParaRPr lang="es-PR" dirty="0"/>
                    </a:p>
                  </a:txBody>
                  <a:tcPr/>
                </a:tc>
                <a:tc gridSpan="3">
                  <a:txBody>
                    <a:bodyPr/>
                    <a:lstStyle/>
                    <a:p>
                      <a:r>
                        <a:rPr lang="es-PR" dirty="0" smtClean="0"/>
                        <a:t>Post test</a:t>
                      </a:r>
                      <a:endParaRPr lang="es-PR" dirty="0"/>
                    </a:p>
                  </a:txBody>
                  <a:tcPr/>
                </a:tc>
                <a:tc hMerge="1">
                  <a:txBody>
                    <a:bodyPr/>
                    <a:lstStyle/>
                    <a:p>
                      <a:endParaRPr lang="es-PR" dirty="0"/>
                    </a:p>
                  </a:txBody>
                  <a:tcPr/>
                </a:tc>
                <a:tc hMerge="1">
                  <a:txBody>
                    <a:bodyPr/>
                    <a:lstStyle/>
                    <a:p>
                      <a:endParaRPr lang="es-PR" dirty="0"/>
                    </a:p>
                  </a:txBody>
                  <a:tcPr/>
                </a:tc>
              </a:tr>
              <a:tr h="370840">
                <a:tc>
                  <a:txBody>
                    <a:bodyPr/>
                    <a:lstStyle/>
                    <a:p>
                      <a:endParaRPr lang="es-PR" dirty="0"/>
                    </a:p>
                  </a:txBody>
                  <a:tcPr/>
                </a:tc>
                <a:tc>
                  <a:txBody>
                    <a:bodyPr/>
                    <a:lstStyle/>
                    <a:p>
                      <a:r>
                        <a:rPr lang="es-PR" dirty="0" smtClean="0"/>
                        <a:t>100-70%</a:t>
                      </a:r>
                      <a:endParaRPr lang="es-PR" dirty="0"/>
                    </a:p>
                  </a:txBody>
                  <a:tcPr/>
                </a:tc>
                <a:tc>
                  <a:txBody>
                    <a:bodyPr/>
                    <a:lstStyle/>
                    <a:p>
                      <a:r>
                        <a:rPr lang="es-PR" dirty="0" smtClean="0"/>
                        <a:t>69-50%</a:t>
                      </a:r>
                      <a:endParaRPr lang="es-PR" dirty="0"/>
                    </a:p>
                  </a:txBody>
                  <a:tcPr/>
                </a:tc>
                <a:tc>
                  <a:txBody>
                    <a:bodyPr/>
                    <a:lstStyle/>
                    <a:p>
                      <a:r>
                        <a:rPr lang="es-PR" dirty="0" smtClean="0"/>
                        <a:t>&lt;50%</a:t>
                      </a:r>
                      <a:endParaRPr lang="es-PR" dirty="0"/>
                    </a:p>
                  </a:txBody>
                  <a:tcPr/>
                </a:tc>
                <a:tc>
                  <a:txBody>
                    <a:bodyPr/>
                    <a:lstStyle/>
                    <a:p>
                      <a:r>
                        <a:rPr lang="es-PR" dirty="0" smtClean="0"/>
                        <a:t>100-70%</a:t>
                      </a:r>
                      <a:endParaRPr lang="es-PR" dirty="0"/>
                    </a:p>
                  </a:txBody>
                  <a:tcPr/>
                </a:tc>
                <a:tc>
                  <a:txBody>
                    <a:bodyPr/>
                    <a:lstStyle/>
                    <a:p>
                      <a:r>
                        <a:rPr lang="es-PR" dirty="0" smtClean="0"/>
                        <a:t>69-50%</a:t>
                      </a:r>
                      <a:endParaRPr lang="es-PR" dirty="0"/>
                    </a:p>
                  </a:txBody>
                  <a:tcPr/>
                </a:tc>
                <a:tc>
                  <a:txBody>
                    <a:bodyPr/>
                    <a:lstStyle/>
                    <a:p>
                      <a:r>
                        <a:rPr lang="es-PR" dirty="0" smtClean="0"/>
                        <a:t>&lt;50%</a:t>
                      </a:r>
                      <a:endParaRPr lang="es-PR" dirty="0"/>
                    </a:p>
                  </a:txBody>
                  <a:tcPr/>
                </a:tc>
              </a:tr>
              <a:tr h="370840">
                <a:tc>
                  <a:txBody>
                    <a:bodyPr/>
                    <a:lstStyle/>
                    <a:p>
                      <a:r>
                        <a:rPr lang="es-PR" dirty="0" smtClean="0"/>
                        <a:t>MS</a:t>
                      </a:r>
                      <a:endParaRPr lang="es-PR" dirty="0"/>
                    </a:p>
                  </a:txBody>
                  <a:tcPr/>
                </a:tc>
                <a:tc>
                  <a:txBody>
                    <a:bodyPr/>
                    <a:lstStyle/>
                    <a:p>
                      <a:r>
                        <a:rPr lang="es-PR" dirty="0" smtClean="0"/>
                        <a:t>10 </a:t>
                      </a:r>
                      <a:endParaRPr lang="es-PR" dirty="0"/>
                    </a:p>
                  </a:txBody>
                  <a:tcPr/>
                </a:tc>
                <a:tc>
                  <a:txBody>
                    <a:bodyPr/>
                    <a:lstStyle/>
                    <a:p>
                      <a:r>
                        <a:rPr lang="es-PR" dirty="0" smtClean="0"/>
                        <a:t>20</a:t>
                      </a:r>
                      <a:endParaRPr lang="es-PR" dirty="0"/>
                    </a:p>
                  </a:txBody>
                  <a:tcPr/>
                </a:tc>
                <a:tc>
                  <a:txBody>
                    <a:bodyPr/>
                    <a:lstStyle/>
                    <a:p>
                      <a:r>
                        <a:rPr lang="es-PR" dirty="0" smtClean="0"/>
                        <a:t>80</a:t>
                      </a:r>
                      <a:endParaRPr lang="es-PR" dirty="0"/>
                    </a:p>
                  </a:txBody>
                  <a:tcPr/>
                </a:tc>
                <a:tc>
                  <a:txBody>
                    <a:bodyPr/>
                    <a:lstStyle/>
                    <a:p>
                      <a:r>
                        <a:rPr lang="es-PR" dirty="0" smtClean="0"/>
                        <a:t>58</a:t>
                      </a:r>
                      <a:endParaRPr lang="es-PR" dirty="0"/>
                    </a:p>
                  </a:txBody>
                  <a:tcPr/>
                </a:tc>
                <a:tc>
                  <a:txBody>
                    <a:bodyPr/>
                    <a:lstStyle/>
                    <a:p>
                      <a:r>
                        <a:rPr lang="es-PR" dirty="0" smtClean="0"/>
                        <a:t>0</a:t>
                      </a:r>
                      <a:endParaRPr lang="es-PR" dirty="0"/>
                    </a:p>
                  </a:txBody>
                  <a:tcPr/>
                </a:tc>
                <a:tc>
                  <a:txBody>
                    <a:bodyPr/>
                    <a:lstStyle/>
                    <a:p>
                      <a:r>
                        <a:rPr lang="es-PR" dirty="0" smtClean="0"/>
                        <a:t>0</a:t>
                      </a:r>
                      <a:endParaRPr lang="es-PR" dirty="0"/>
                    </a:p>
                  </a:txBody>
                  <a:tcPr/>
                </a:tc>
              </a:tr>
              <a:tr h="370840">
                <a:tc>
                  <a:txBody>
                    <a:bodyPr/>
                    <a:lstStyle/>
                    <a:p>
                      <a:r>
                        <a:rPr lang="es-PR" dirty="0" smtClean="0"/>
                        <a:t>SN</a:t>
                      </a:r>
                      <a:endParaRPr lang="es-PR" dirty="0"/>
                    </a:p>
                  </a:txBody>
                  <a:tcPr/>
                </a:tc>
                <a:tc>
                  <a:txBody>
                    <a:bodyPr/>
                    <a:lstStyle/>
                    <a:p>
                      <a:r>
                        <a:rPr lang="es-PR" dirty="0" smtClean="0"/>
                        <a:t>0</a:t>
                      </a:r>
                      <a:endParaRPr lang="es-PR" dirty="0"/>
                    </a:p>
                  </a:txBody>
                  <a:tcPr/>
                </a:tc>
                <a:tc>
                  <a:txBody>
                    <a:bodyPr/>
                    <a:lstStyle/>
                    <a:p>
                      <a:r>
                        <a:rPr lang="es-PR" dirty="0" smtClean="0"/>
                        <a:t>0</a:t>
                      </a:r>
                      <a:endParaRPr lang="es-PR" dirty="0"/>
                    </a:p>
                  </a:txBody>
                  <a:tcPr/>
                </a:tc>
                <a:tc>
                  <a:txBody>
                    <a:bodyPr/>
                    <a:lstStyle/>
                    <a:p>
                      <a:r>
                        <a:rPr lang="es-PR" dirty="0" smtClean="0"/>
                        <a:t>100</a:t>
                      </a:r>
                      <a:endParaRPr lang="es-PR" dirty="0"/>
                    </a:p>
                  </a:txBody>
                  <a:tcPr/>
                </a:tc>
                <a:tc>
                  <a:txBody>
                    <a:bodyPr/>
                    <a:lstStyle/>
                    <a:p>
                      <a:r>
                        <a:rPr lang="es-PR" dirty="0" smtClean="0"/>
                        <a:t>0</a:t>
                      </a:r>
                      <a:endParaRPr lang="es-PR" dirty="0"/>
                    </a:p>
                  </a:txBody>
                  <a:tcPr/>
                </a:tc>
                <a:tc>
                  <a:txBody>
                    <a:bodyPr/>
                    <a:lstStyle/>
                    <a:p>
                      <a:r>
                        <a:rPr lang="es-PR" dirty="0" smtClean="0"/>
                        <a:t>100</a:t>
                      </a:r>
                      <a:endParaRPr lang="es-PR" dirty="0"/>
                    </a:p>
                  </a:txBody>
                  <a:tcPr/>
                </a:tc>
                <a:tc>
                  <a:txBody>
                    <a:bodyPr/>
                    <a:lstStyle/>
                    <a:p>
                      <a:r>
                        <a:rPr lang="es-PR" dirty="0" smtClean="0"/>
                        <a:t>0</a:t>
                      </a:r>
                      <a:endParaRPr lang="es-PR" dirty="0"/>
                    </a:p>
                  </a:txBody>
                  <a:tcPr/>
                </a:tc>
              </a:tr>
            </a:tbl>
          </a:graphicData>
        </a:graphic>
      </p:graphicFrame>
    </p:spTree>
    <p:custDataLst>
      <p:tags r:id="rId1"/>
    </p:custDataLst>
  </p:cSld>
  <p:clrMapOvr>
    <a:masterClrMapping/>
  </p:clrMapOvr>
  <p:transition spd="slow">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
            </a:r>
            <a:br>
              <a:rPr lang="en-US" dirty="0" smtClean="0"/>
            </a:br>
            <a:r>
              <a:rPr lang="en-US" dirty="0" smtClean="0"/>
              <a:t>Results and Discussion</a:t>
            </a:r>
            <a:br>
              <a:rPr lang="en-US" dirty="0" smtClean="0"/>
            </a:br>
            <a:endParaRPr lang="en-US" dirty="0"/>
          </a:p>
        </p:txBody>
      </p:sp>
      <p:sp>
        <p:nvSpPr>
          <p:cNvPr id="2" name="Content Placeholder 1"/>
          <p:cNvSpPr>
            <a:spLocks noGrp="1"/>
          </p:cNvSpPr>
          <p:nvPr>
            <p:ph idx="1"/>
          </p:nvPr>
        </p:nvSpPr>
        <p:spPr/>
        <p:txBody>
          <a:bodyPr>
            <a:normAutofit fontScale="85000" lnSpcReduction="20000"/>
          </a:bodyPr>
          <a:lstStyle/>
          <a:p>
            <a:r>
              <a:rPr lang="en-US" dirty="0" smtClean="0"/>
              <a:t>Amazingly, in the post-test one of the special needs students obtained a score equal to or greater than that obtained by 74% of the participants in the mainstream.</a:t>
            </a:r>
          </a:p>
          <a:p>
            <a:pPr>
              <a:buNone/>
            </a:pPr>
            <a:r>
              <a:rPr lang="en-US" dirty="0" smtClean="0">
                <a:solidFill>
                  <a:srgbClr val="C00000"/>
                </a:solidFill>
              </a:rPr>
              <a:t>NO  APARECE ASI EN LA TABLA ANTERIOR</a:t>
            </a:r>
          </a:p>
          <a:p>
            <a:r>
              <a:rPr lang="en-US" dirty="0" smtClean="0"/>
              <a:t>When the professor intervened to clarify the doubts, after they read individually, all participants improved their scores on the quizzes that were taken of each characteristic of living beings. </a:t>
            </a:r>
          </a:p>
          <a:p>
            <a:pPr>
              <a:buNone/>
            </a:pPr>
            <a:endParaRPr lang="en-US" dirty="0" smtClean="0"/>
          </a:p>
          <a:p>
            <a:r>
              <a:rPr lang="en-US" dirty="0" smtClean="0"/>
              <a:t>Students in the mainstream had better </a:t>
            </a:r>
            <a:r>
              <a:rPr lang="en-US" dirty="0" smtClean="0">
                <a:solidFill>
                  <a:srgbClr val="FFFF99"/>
                </a:solidFill>
                <a:hlinkClick r:id="rId4" action="ppaction://hlinksldjump"/>
              </a:rPr>
              <a:t>scores</a:t>
            </a:r>
            <a:r>
              <a:rPr lang="en-US" dirty="0" smtClean="0">
                <a:solidFill>
                  <a:srgbClr val="FFFF99"/>
                </a:solidFill>
              </a:rPr>
              <a:t>.</a:t>
            </a:r>
          </a:p>
          <a:p>
            <a:pPr>
              <a:buNone/>
            </a:pPr>
            <a:r>
              <a:rPr lang="en-US" dirty="0" smtClean="0"/>
              <a:t/>
            </a:r>
            <a:br>
              <a:rPr lang="en-US" dirty="0" smtClean="0"/>
            </a:br>
            <a:endParaRPr lang="en-US" dirty="0" smtClean="0"/>
          </a:p>
        </p:txBody>
      </p:sp>
    </p:spTree>
    <p:custDataLst>
      <p:tags r:id="rId1"/>
    </p:custDataLst>
  </p:cSld>
  <p:clrMapOvr>
    <a:masterClrMapping/>
  </p:clrMapOvr>
  <p:transition spd="slow">
    <p:rand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Results and Discussion</a:t>
            </a:r>
            <a:endParaRPr lang="en-US" dirty="0"/>
          </a:p>
        </p:txBody>
      </p:sp>
      <p:sp>
        <p:nvSpPr>
          <p:cNvPr id="2" name="Content Placeholder 1"/>
          <p:cNvSpPr>
            <a:spLocks noGrp="1"/>
          </p:cNvSpPr>
          <p:nvPr>
            <p:ph idx="1"/>
          </p:nvPr>
        </p:nvSpPr>
        <p:spPr/>
        <p:txBody>
          <a:bodyPr>
            <a:normAutofit fontScale="92500" lnSpcReduction="20000"/>
          </a:bodyPr>
          <a:lstStyle/>
          <a:p>
            <a:r>
              <a:rPr lang="en-US" dirty="0" smtClean="0"/>
              <a:t>The 95% of participants completed their draft working with the technological tool. </a:t>
            </a:r>
          </a:p>
          <a:p>
            <a:r>
              <a:rPr lang="en-US" dirty="0" smtClean="0"/>
              <a:t>Recent research has shown that students with learning disabilities that have had an instructional based of technological tools, improved their language when performing written work and are able to match their educational needs with these technological tools, (King, Swanson &amp; </a:t>
            </a:r>
            <a:r>
              <a:rPr lang="en-US" dirty="0" err="1" smtClean="0"/>
              <a:t>Mainzer</a:t>
            </a:r>
            <a:r>
              <a:rPr lang="en-US" dirty="0" smtClean="0"/>
              <a:t>, 2011).</a:t>
            </a:r>
            <a:r>
              <a:rPr lang="en-US" dirty="0" smtClean="0">
                <a:solidFill>
                  <a:srgbClr val="FF0000"/>
                </a:solidFill>
              </a:rPr>
              <a:t>necesito </a:t>
            </a:r>
            <a:r>
              <a:rPr lang="en-US" dirty="0" err="1" smtClean="0">
                <a:solidFill>
                  <a:srgbClr val="FF0000"/>
                </a:solidFill>
              </a:rPr>
              <a:t>que</a:t>
            </a:r>
            <a:r>
              <a:rPr lang="en-US" dirty="0" smtClean="0">
                <a:solidFill>
                  <a:srgbClr val="FF0000"/>
                </a:solidFill>
              </a:rPr>
              <a:t> me </a:t>
            </a:r>
            <a:r>
              <a:rPr lang="en-US" dirty="0" err="1" smtClean="0">
                <a:solidFill>
                  <a:srgbClr val="FF0000"/>
                </a:solidFill>
              </a:rPr>
              <a:t>aclaren</a:t>
            </a:r>
            <a:r>
              <a:rPr lang="en-US" dirty="0" smtClean="0">
                <a:solidFill>
                  <a:srgbClr val="FF0000"/>
                </a:solidFill>
              </a:rPr>
              <a:t> </a:t>
            </a:r>
            <a:r>
              <a:rPr lang="en-US" dirty="0" err="1" smtClean="0">
                <a:solidFill>
                  <a:srgbClr val="FF0000"/>
                </a:solidFill>
              </a:rPr>
              <a:t>esta</a:t>
            </a:r>
            <a:r>
              <a:rPr lang="en-US" dirty="0" smtClean="0">
                <a:solidFill>
                  <a:srgbClr val="FF0000"/>
                </a:solidFill>
              </a:rPr>
              <a:t> parte. ESTO LO PONDRIA AL PRINCIPIO</a:t>
            </a:r>
            <a:endParaRPr lang="en-US" dirty="0" smtClean="0"/>
          </a:p>
          <a:p>
            <a:endParaRPr lang="en-US" dirty="0"/>
          </a:p>
        </p:txBody>
      </p:sp>
    </p:spTree>
    <p:custDataLst>
      <p:tags r:id="rId1"/>
    </p:custDataLst>
  </p:cSld>
  <p:clrMapOvr>
    <a:masterClrMapping/>
  </p:clrMapOvr>
  <p:transition spd="slow">
    <p:rand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304800" y="228600"/>
          <a:ext cx="8839200" cy="6400800"/>
        </p:xfrm>
        <a:graphic>
          <a:graphicData uri="http://schemas.openxmlformats.org/drawingml/2006/chart">
            <c:chart xmlns:c="http://schemas.openxmlformats.org/drawingml/2006/chart" xmlns:r="http://schemas.openxmlformats.org/officeDocument/2006/relationships" r:id="rId4"/>
          </a:graphicData>
        </a:graphic>
      </p:graphicFrame>
      <p:pic>
        <p:nvPicPr>
          <p:cNvPr id="1026" name="Picture 2" descr="C:\Users\maestro\Desktop\Collage Características seres vivos\d12.jpg">
            <a:hlinkClick r:id="rId5" action="ppaction://hlinksldjump"/>
          </p:cNvPr>
          <p:cNvPicPr>
            <a:picLocks noChangeAspect="1" noChangeArrowheads="1"/>
          </p:cNvPicPr>
          <p:nvPr/>
        </p:nvPicPr>
        <p:blipFill>
          <a:blip r:embed="rId6" cstate="print"/>
          <a:srcRect/>
          <a:stretch>
            <a:fillRect/>
          </a:stretch>
        </p:blipFill>
        <p:spPr bwMode="auto">
          <a:xfrm>
            <a:off x="8382000" y="6096000"/>
            <a:ext cx="570949" cy="581025"/>
          </a:xfrm>
          <a:prstGeom prst="rect">
            <a:avLst/>
          </a:prstGeom>
          <a:noFill/>
        </p:spPr>
      </p:pic>
    </p:spTree>
    <p:custDataLst>
      <p:tags r:id="rId1"/>
    </p:custDataLst>
  </p:cSld>
  <p:clrMapOvr>
    <a:masterClrMapping/>
  </p:clrMapOvr>
  <p:transition spd="slow">
    <p:rand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28600" y="228600"/>
          <a:ext cx="8686800" cy="6096000"/>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2" descr="C:\Users\maestro\Desktop\Collage Características seres vivos\d12.jpg">
            <a:hlinkClick r:id="rId5" action="ppaction://hlinksldjump"/>
          </p:cNvPr>
          <p:cNvPicPr>
            <a:picLocks noChangeAspect="1" noChangeArrowheads="1"/>
          </p:cNvPicPr>
          <p:nvPr/>
        </p:nvPicPr>
        <p:blipFill>
          <a:blip r:embed="rId6" cstate="print"/>
          <a:srcRect/>
          <a:stretch>
            <a:fillRect/>
          </a:stretch>
        </p:blipFill>
        <p:spPr bwMode="auto">
          <a:xfrm>
            <a:off x="8382000" y="6096000"/>
            <a:ext cx="570949" cy="581025"/>
          </a:xfrm>
          <a:prstGeom prst="rect">
            <a:avLst/>
          </a:prstGeom>
          <a:noFill/>
        </p:spPr>
      </p:pic>
    </p:spTree>
    <p:custDataLst>
      <p:tags r:id="rId1"/>
    </p:custDataLst>
  </p:cSld>
  <p:clrMapOvr>
    <a:masterClrMapping/>
  </p:clrMapOvr>
  <p:transition spd="slow">
    <p:rand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28600" y="533400"/>
          <a:ext cx="8458200" cy="5791200"/>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2" descr="C:\Users\maestro\Desktop\Collage Características seres vivos\d12.jpg">
            <a:hlinkClick r:id="rId5" action="ppaction://hlinksldjump"/>
          </p:cNvPr>
          <p:cNvPicPr>
            <a:picLocks noChangeAspect="1" noChangeArrowheads="1"/>
          </p:cNvPicPr>
          <p:nvPr/>
        </p:nvPicPr>
        <p:blipFill>
          <a:blip r:embed="rId6" cstate="print"/>
          <a:srcRect/>
          <a:stretch>
            <a:fillRect/>
          </a:stretch>
        </p:blipFill>
        <p:spPr bwMode="auto">
          <a:xfrm>
            <a:off x="8382000" y="6096000"/>
            <a:ext cx="570949" cy="581025"/>
          </a:xfrm>
          <a:prstGeom prst="rect">
            <a:avLst/>
          </a:prstGeom>
          <a:noFill/>
        </p:spPr>
      </p:pic>
    </p:spTree>
    <p:custDataLst>
      <p:tags r:id="rId1"/>
    </p:custDataLst>
  </p:cSld>
  <p:clrMapOvr>
    <a:masterClrMapping/>
  </p:clrMapOvr>
  <p:transition spd="slow">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b="1" dirty="0" smtClean="0">
                <a:latin typeface="Arial" charset="0"/>
                <a:cs typeface="Times New Roman" pitchFamily="18" charset="0"/>
              </a:rPr>
              <a:t>ACTION RESEARCH FOCUSED ON SPECIAL NEEDS STUDENTS (SNS)</a:t>
            </a:r>
            <a:endParaRPr lang="es-PR" dirty="0"/>
          </a:p>
        </p:txBody>
      </p:sp>
    </p:spTree>
  </p:cSld>
  <p:clrMapOvr>
    <a:masterClrMapping/>
  </p:clrMapOvr>
  <p:transition spd="slow">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t>Conclusion</a:t>
            </a:r>
            <a:endParaRPr lang="en-US" sz="3200" dirty="0"/>
          </a:p>
        </p:txBody>
      </p:sp>
      <p:sp>
        <p:nvSpPr>
          <p:cNvPr id="2" name="Content Placeholder 1"/>
          <p:cNvSpPr>
            <a:spLocks noGrp="1"/>
          </p:cNvSpPr>
          <p:nvPr>
            <p:ph idx="1"/>
          </p:nvPr>
        </p:nvSpPr>
        <p:spPr>
          <a:xfrm>
            <a:off x="457200" y="1219200"/>
            <a:ext cx="8229600" cy="5257800"/>
          </a:xfrm>
        </p:spPr>
        <p:txBody>
          <a:bodyPr>
            <a:normAutofit fontScale="70000" lnSpcReduction="20000"/>
          </a:bodyPr>
          <a:lstStyle/>
          <a:p>
            <a:r>
              <a:rPr lang="en-US" dirty="0" smtClean="0"/>
              <a:t>The final product showed that the technological tool Photo Story 3 for Windows allowed the students to have better performance when discussing the topic of the Characteristics of living organisms.</a:t>
            </a:r>
          </a:p>
          <a:p>
            <a:pPr>
              <a:buNone/>
            </a:pPr>
            <a:r>
              <a:rPr lang="en-US" dirty="0" smtClean="0"/>
              <a:t> </a:t>
            </a:r>
          </a:p>
          <a:p>
            <a:r>
              <a:rPr lang="en-US" dirty="0" smtClean="0"/>
              <a:t>Students did not answer open questions on a quiz because they were reluctant to write, but they were motivated to complete the draft required with the technological tool, indicating that the desired results were achieved.</a:t>
            </a:r>
          </a:p>
          <a:p>
            <a:endParaRPr lang="en-US" dirty="0" smtClean="0"/>
          </a:p>
          <a:p>
            <a:r>
              <a:rPr lang="en-US" dirty="0" smtClean="0"/>
              <a:t> Although we can not attribute to the technological tool "Photo Story 3 for Windows" the total academic improvement, the process had a set of successful strategies. We can say that this tool was the element that cause participants to complete their work specially to reluctant writers.</a:t>
            </a:r>
          </a:p>
          <a:p>
            <a:r>
              <a:rPr lang="en-US" dirty="0" smtClean="0"/>
              <a:t> </a:t>
            </a:r>
          </a:p>
          <a:p>
            <a:endParaRPr lang="en-US" dirty="0"/>
          </a:p>
        </p:txBody>
      </p:sp>
    </p:spTree>
    <p:custDataLst>
      <p:tags r:id="rId1"/>
    </p:custDataLst>
  </p:cSld>
  <p:clrMapOvr>
    <a:masterClrMapping/>
  </p:clrMapOvr>
  <p:transition spd="slow">
    <p:rand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Future </a:t>
            </a:r>
            <a:r>
              <a:rPr lang="en-US" dirty="0" smtClean="0"/>
              <a:t>interventions</a:t>
            </a:r>
            <a:endParaRPr lang="en-US" dirty="0"/>
          </a:p>
        </p:txBody>
      </p:sp>
      <p:sp>
        <p:nvSpPr>
          <p:cNvPr id="2" name="Content Placeholder 1"/>
          <p:cNvSpPr>
            <a:spLocks noGrp="1"/>
          </p:cNvSpPr>
          <p:nvPr>
            <p:ph idx="1"/>
          </p:nvPr>
        </p:nvSpPr>
        <p:spPr/>
        <p:txBody>
          <a:bodyPr>
            <a:normAutofit/>
          </a:bodyPr>
          <a:lstStyle/>
          <a:p>
            <a:r>
              <a:rPr lang="en-US" dirty="0" smtClean="0"/>
              <a:t>Determine whether the interventions and methods of assessment used in this research will be equally effective:</a:t>
            </a:r>
          </a:p>
          <a:p>
            <a:pPr lvl="1"/>
            <a:r>
              <a:rPr lang="en-US" dirty="0" smtClean="0"/>
              <a:t> to discuss other topics of the Science curriculum in seventh grade.</a:t>
            </a:r>
          </a:p>
          <a:p>
            <a:pPr lvl="1"/>
            <a:r>
              <a:rPr lang="en-US" dirty="0" smtClean="0"/>
              <a:t>in all groups who take my course. </a:t>
            </a:r>
          </a:p>
          <a:p>
            <a:pPr lvl="1"/>
            <a:r>
              <a:rPr lang="en-US" dirty="0" smtClean="0">
                <a:solidFill>
                  <a:srgbClr val="FF0000"/>
                </a:solidFill>
              </a:rPr>
              <a:t>Se </a:t>
            </a:r>
            <a:r>
              <a:rPr lang="en-US" dirty="0" err="1" smtClean="0">
                <a:solidFill>
                  <a:srgbClr val="FF0000"/>
                </a:solidFill>
              </a:rPr>
              <a:t>necesita</a:t>
            </a:r>
            <a:r>
              <a:rPr lang="en-US" dirty="0" smtClean="0">
                <a:solidFill>
                  <a:srgbClr val="FF0000"/>
                </a:solidFill>
              </a:rPr>
              <a:t> </a:t>
            </a:r>
            <a:r>
              <a:rPr lang="en-US" dirty="0" err="1" smtClean="0">
                <a:solidFill>
                  <a:srgbClr val="FF0000"/>
                </a:solidFill>
              </a:rPr>
              <a:t>aumentar</a:t>
            </a:r>
            <a:r>
              <a:rPr lang="en-US" dirty="0" smtClean="0">
                <a:solidFill>
                  <a:srgbClr val="FF0000"/>
                </a:solidFill>
              </a:rPr>
              <a:t> la </a:t>
            </a:r>
            <a:r>
              <a:rPr lang="en-US" dirty="0" err="1" smtClean="0">
                <a:solidFill>
                  <a:srgbClr val="FF0000"/>
                </a:solidFill>
              </a:rPr>
              <a:t>cantidad</a:t>
            </a:r>
            <a:r>
              <a:rPr lang="en-US" dirty="0" smtClean="0">
                <a:solidFill>
                  <a:srgbClr val="FF0000"/>
                </a:solidFill>
              </a:rPr>
              <a:t> de SNS </a:t>
            </a:r>
            <a:r>
              <a:rPr lang="en-US" dirty="0" err="1" smtClean="0">
                <a:solidFill>
                  <a:srgbClr val="FF0000"/>
                </a:solidFill>
              </a:rPr>
              <a:t>para</a:t>
            </a:r>
            <a:r>
              <a:rPr lang="en-US" dirty="0" smtClean="0">
                <a:solidFill>
                  <a:srgbClr val="FF0000"/>
                </a:solidFill>
              </a:rPr>
              <a:t> </a:t>
            </a:r>
            <a:r>
              <a:rPr lang="en-US" dirty="0" err="1" smtClean="0">
                <a:solidFill>
                  <a:srgbClr val="FF0000"/>
                </a:solidFill>
              </a:rPr>
              <a:t>estar</a:t>
            </a:r>
            <a:r>
              <a:rPr lang="en-US" dirty="0" smtClean="0">
                <a:solidFill>
                  <a:srgbClr val="FF0000"/>
                </a:solidFill>
              </a:rPr>
              <a:t> </a:t>
            </a:r>
            <a:r>
              <a:rPr lang="en-US" dirty="0" err="1" smtClean="0">
                <a:solidFill>
                  <a:srgbClr val="FF0000"/>
                </a:solidFill>
              </a:rPr>
              <a:t>segura</a:t>
            </a:r>
            <a:r>
              <a:rPr lang="en-US" dirty="0" smtClean="0">
                <a:solidFill>
                  <a:srgbClr val="FF0000"/>
                </a:solidFill>
              </a:rPr>
              <a:t> de la </a:t>
            </a:r>
            <a:r>
              <a:rPr lang="en-US" dirty="0" err="1" smtClean="0">
                <a:solidFill>
                  <a:srgbClr val="FF0000"/>
                </a:solidFill>
              </a:rPr>
              <a:t>validez</a:t>
            </a:r>
            <a:r>
              <a:rPr lang="en-US" dirty="0" smtClean="0">
                <a:solidFill>
                  <a:srgbClr val="FF0000"/>
                </a:solidFill>
              </a:rPr>
              <a:t> de </a:t>
            </a:r>
            <a:r>
              <a:rPr lang="en-US" dirty="0" err="1" smtClean="0">
                <a:solidFill>
                  <a:srgbClr val="FF0000"/>
                </a:solidFill>
              </a:rPr>
              <a:t>esta</a:t>
            </a:r>
            <a:r>
              <a:rPr lang="en-US" dirty="0" smtClean="0">
                <a:solidFill>
                  <a:srgbClr val="FF0000"/>
                </a:solidFill>
              </a:rPr>
              <a:t> </a:t>
            </a:r>
            <a:r>
              <a:rPr lang="en-US" dirty="0" err="1" smtClean="0">
                <a:solidFill>
                  <a:srgbClr val="FF0000"/>
                </a:solidFill>
              </a:rPr>
              <a:t>estrategia</a:t>
            </a:r>
            <a:endParaRPr lang="en-US" dirty="0" smtClean="0">
              <a:solidFill>
                <a:srgbClr val="FF0000"/>
              </a:solidFill>
            </a:endParaRPr>
          </a:p>
          <a:p>
            <a:pPr lvl="1"/>
            <a:endParaRPr lang="en-US" dirty="0" smtClean="0"/>
          </a:p>
          <a:p>
            <a:pPr lvl="1"/>
            <a:endParaRPr lang="en-US" dirty="0" smtClean="0"/>
          </a:p>
          <a:p>
            <a:pPr lvl="1"/>
            <a:endParaRPr lang="en-US" dirty="0" smtClean="0"/>
          </a:p>
          <a:p>
            <a:endParaRPr lang="en-US" dirty="0"/>
          </a:p>
        </p:txBody>
      </p:sp>
    </p:spTree>
    <p:custDataLst>
      <p:tags r:id="rId1"/>
    </p:custDataLst>
  </p:cSld>
  <p:clrMapOvr>
    <a:masterClrMapping/>
  </p:clrMapOvr>
  <p:transition spd="slow">
    <p:rand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María</a:t>
            </a:r>
            <a:r>
              <a:rPr lang="en-US" dirty="0" smtClean="0"/>
              <a:t> Ortiz</a:t>
            </a:r>
            <a:endParaRPr lang="en-US" dirty="0"/>
          </a:p>
        </p:txBody>
      </p:sp>
      <p:pic>
        <p:nvPicPr>
          <p:cNvPr id="52227" name="Picture 3" descr="K:\Fotos MST\1.png"/>
          <p:cNvPicPr>
            <a:picLocks noChangeAspect="1" noChangeArrowheads="1"/>
          </p:cNvPicPr>
          <p:nvPr/>
        </p:nvPicPr>
        <p:blipFill>
          <a:blip r:embed="rId3" cstate="print"/>
          <a:srcRect/>
          <a:stretch>
            <a:fillRect/>
          </a:stretch>
        </p:blipFill>
        <p:spPr bwMode="auto">
          <a:xfrm>
            <a:off x="6629400" y="1143000"/>
            <a:ext cx="2209800" cy="1716042"/>
          </a:xfrm>
          <a:prstGeom prst="rect">
            <a:avLst/>
          </a:prstGeom>
          <a:ln w="88900" cap="sq" cmpd="thickThin">
            <a:solidFill>
              <a:schemeClr val="accent4">
                <a:lumMod val="75000"/>
              </a:schemeClr>
            </a:solidFill>
            <a:prstDash val="solid"/>
            <a:miter lim="800000"/>
          </a:ln>
          <a:effectLst>
            <a:innerShdw blurRad="76200">
              <a:srgbClr val="000000"/>
            </a:innerShdw>
          </a:effectLst>
        </p:spPr>
      </p:pic>
      <p:pic>
        <p:nvPicPr>
          <p:cNvPr id="52228" name="Picture 4" descr="K:\Fotos MST\2.png"/>
          <p:cNvPicPr>
            <a:picLocks noChangeAspect="1" noChangeArrowheads="1"/>
          </p:cNvPicPr>
          <p:nvPr/>
        </p:nvPicPr>
        <p:blipFill>
          <a:blip r:embed="rId4" cstate="print"/>
          <a:srcRect/>
          <a:stretch>
            <a:fillRect/>
          </a:stretch>
        </p:blipFill>
        <p:spPr bwMode="auto">
          <a:xfrm>
            <a:off x="381000" y="1219200"/>
            <a:ext cx="2209800" cy="1654768"/>
          </a:xfrm>
          <a:prstGeom prst="rect">
            <a:avLst/>
          </a:prstGeom>
          <a:ln w="88900" cap="sq" cmpd="thickThin">
            <a:solidFill>
              <a:schemeClr val="accent4">
                <a:lumMod val="75000"/>
              </a:schemeClr>
            </a:solidFill>
            <a:prstDash val="solid"/>
            <a:miter lim="800000"/>
          </a:ln>
          <a:effectLst>
            <a:innerShdw blurRad="76200">
              <a:srgbClr val="000000"/>
            </a:innerShdw>
          </a:effectLst>
        </p:spPr>
      </p:pic>
      <p:pic>
        <p:nvPicPr>
          <p:cNvPr id="52229" name="Picture 5" descr="K:\Fotos MST\3.png"/>
          <p:cNvPicPr>
            <a:picLocks noChangeAspect="1" noChangeArrowheads="1"/>
          </p:cNvPicPr>
          <p:nvPr/>
        </p:nvPicPr>
        <p:blipFill>
          <a:blip r:embed="rId5" cstate="print"/>
          <a:srcRect/>
          <a:stretch>
            <a:fillRect/>
          </a:stretch>
        </p:blipFill>
        <p:spPr bwMode="auto">
          <a:xfrm>
            <a:off x="381000" y="4876800"/>
            <a:ext cx="2258744" cy="1676400"/>
          </a:xfrm>
          <a:prstGeom prst="rect">
            <a:avLst/>
          </a:prstGeom>
          <a:ln w="88900" cap="sq" cmpd="thickThin">
            <a:solidFill>
              <a:schemeClr val="accent4">
                <a:lumMod val="75000"/>
              </a:schemeClr>
            </a:solidFill>
            <a:prstDash val="solid"/>
            <a:miter lim="800000"/>
          </a:ln>
          <a:effectLst>
            <a:innerShdw blurRad="76200">
              <a:srgbClr val="000000"/>
            </a:innerShdw>
          </a:effectLst>
        </p:spPr>
      </p:pic>
      <p:pic>
        <p:nvPicPr>
          <p:cNvPr id="52230" name="Picture 6" descr="K:\Fotos MST\6.png"/>
          <p:cNvPicPr>
            <a:picLocks noChangeAspect="1" noChangeArrowheads="1"/>
          </p:cNvPicPr>
          <p:nvPr/>
        </p:nvPicPr>
        <p:blipFill>
          <a:blip r:embed="rId6" cstate="print"/>
          <a:srcRect/>
          <a:stretch>
            <a:fillRect/>
          </a:stretch>
        </p:blipFill>
        <p:spPr bwMode="auto">
          <a:xfrm>
            <a:off x="3429000" y="1981200"/>
            <a:ext cx="2286000" cy="1717401"/>
          </a:xfrm>
          <a:prstGeom prst="rect">
            <a:avLst/>
          </a:prstGeom>
          <a:ln w="88900" cap="sq" cmpd="thickThin">
            <a:solidFill>
              <a:schemeClr val="accent4">
                <a:lumMod val="75000"/>
              </a:schemeClr>
            </a:solidFill>
            <a:prstDash val="solid"/>
            <a:miter lim="800000"/>
          </a:ln>
          <a:effectLst>
            <a:innerShdw blurRad="76200">
              <a:srgbClr val="000000"/>
            </a:innerShdw>
          </a:effectLst>
        </p:spPr>
      </p:pic>
    </p:spTree>
  </p:cSld>
  <p:clrMapOvr>
    <a:masterClrMapping/>
  </p:clrMapOvr>
  <p:transition spd="slow">
    <p:rand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457200" y="1219200"/>
            <a:ext cx="8153400" cy="3094038"/>
          </a:xfrm>
          <a:prstGeom prst="rect">
            <a:avLst/>
          </a:prstGeom>
          <a:noFill/>
          <a:ln w="9525">
            <a:noFill/>
            <a:miter lim="800000"/>
            <a:headEnd/>
            <a:tailEnd/>
          </a:ln>
        </p:spPr>
      </p:pic>
      <p:sp>
        <p:nvSpPr>
          <p:cNvPr id="29699" name="Text Box 3"/>
          <p:cNvSpPr txBox="1">
            <a:spLocks noChangeArrowheads="1"/>
          </p:cNvSpPr>
          <p:nvPr/>
        </p:nvSpPr>
        <p:spPr bwMode="auto">
          <a:xfrm>
            <a:off x="1371600" y="609600"/>
            <a:ext cx="5943600" cy="366713"/>
          </a:xfrm>
          <a:prstGeom prst="rect">
            <a:avLst/>
          </a:prstGeom>
          <a:noFill/>
          <a:ln w="9525">
            <a:noFill/>
            <a:miter lim="800000"/>
            <a:headEnd/>
            <a:tailEnd/>
          </a:ln>
        </p:spPr>
        <p:txBody>
          <a:bodyPr>
            <a:spAutoFit/>
          </a:bodyPr>
          <a:lstStyle/>
          <a:p>
            <a:pPr eaLnBrk="1" hangingPunct="1">
              <a:spcBef>
                <a:spcPct val="50000"/>
              </a:spcBef>
            </a:pPr>
            <a:endParaRPr lang="es-PR">
              <a:latin typeface="Arial" charset="0"/>
            </a:endParaRPr>
          </a:p>
        </p:txBody>
      </p:sp>
      <p:pic>
        <p:nvPicPr>
          <p:cNvPr id="12" name="Picture 11" descr="C:\Users\Yamaris\Desktop\DSC00071.JPG"/>
          <p:cNvPicPr/>
          <p:nvPr/>
        </p:nvPicPr>
        <p:blipFill>
          <a:blip r:embed="rId4" cstate="print"/>
          <a:srcRect/>
          <a:stretch>
            <a:fillRect/>
          </a:stretch>
        </p:blipFill>
        <p:spPr bwMode="auto">
          <a:xfrm rot="5400000">
            <a:off x="4799012" y="1830388"/>
            <a:ext cx="638175" cy="482600"/>
          </a:xfrm>
          <a:prstGeom prst="rect">
            <a:avLst/>
          </a:prstGeom>
          <a:noFill/>
          <a:ln w="9525">
            <a:noFill/>
            <a:miter lim="800000"/>
            <a:headEnd/>
            <a:tailEnd/>
          </a:ln>
        </p:spPr>
      </p:pic>
      <p:sp>
        <p:nvSpPr>
          <p:cNvPr id="13" name="TextBox 12"/>
          <p:cNvSpPr txBox="1"/>
          <p:nvPr/>
        </p:nvSpPr>
        <p:spPr>
          <a:xfrm>
            <a:off x="381000" y="4953000"/>
            <a:ext cx="8166916" cy="1200329"/>
          </a:xfrm>
          <a:prstGeom prst="rect">
            <a:avLst/>
          </a:prstGeom>
          <a:noFill/>
          <a:ln>
            <a:solidFill>
              <a:schemeClr val="accent1"/>
            </a:solidFill>
          </a:ln>
        </p:spPr>
        <p:txBody>
          <a:bodyPr wrap="none" rtlCol="0">
            <a:spAutoFit/>
          </a:bodyPr>
          <a:lstStyle/>
          <a:p>
            <a:r>
              <a:rPr lang="en-US" sz="2400" dirty="0" smtClean="0"/>
              <a:t>Technological Module integration to improve the academic </a:t>
            </a:r>
          </a:p>
          <a:p>
            <a:r>
              <a:rPr lang="en-US" sz="2400" dirty="0" smtClean="0"/>
              <a:t>achievement of  ADD/ADHD students.</a:t>
            </a:r>
            <a:br>
              <a:rPr lang="en-US" sz="2400" dirty="0" smtClean="0"/>
            </a:br>
            <a:r>
              <a:rPr lang="en-US" sz="2400" dirty="0" smtClean="0"/>
              <a:t>Sandra </a:t>
            </a:r>
            <a:r>
              <a:rPr lang="en-US" sz="2400" dirty="0" err="1" smtClean="0"/>
              <a:t>Beltrán</a:t>
            </a:r>
            <a:endParaRPr lang="en-US" sz="2400" dirty="0">
              <a:solidFill>
                <a:schemeClr val="accent1">
                  <a:lumMod val="75000"/>
                </a:schemeClr>
              </a:solidFill>
              <a:latin typeface="+mj-lt"/>
            </a:endParaRPr>
          </a:p>
        </p:txBody>
      </p:sp>
    </p:spTree>
  </p:cSld>
  <p:clrMapOvr>
    <a:masterClrMapping/>
  </p:clrMapOvr>
  <p:transition spd="slow">
    <p:rand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2765425"/>
          </a:xfrm>
        </p:spPr>
        <p:txBody>
          <a:bodyPr rtlCol="0">
            <a:normAutofit fontScale="90000"/>
          </a:bodyPr>
          <a:lstStyle/>
          <a:p>
            <a:pPr eaLnBrk="1" fontAlgn="auto" hangingPunct="1">
              <a:spcAft>
                <a:spcPts val="0"/>
              </a:spcAft>
              <a:defRPr/>
            </a:pPr>
            <a:r>
              <a:rPr lang="en-US" dirty="0" smtClean="0"/>
              <a:t>Technological Module integration to improve the academic achievement of  ADD/ADHD students.</a:t>
            </a:r>
            <a:br>
              <a:rPr lang="en-US" dirty="0" smtClean="0"/>
            </a:br>
            <a:r>
              <a:rPr lang="en-US" dirty="0" smtClean="0"/>
              <a:t>Sandra Beltran  </a:t>
            </a:r>
          </a:p>
        </p:txBody>
      </p:sp>
      <p:pic>
        <p:nvPicPr>
          <p:cNvPr id="5124" name="Picture 3" descr="adhd-facts1.jpg"/>
          <p:cNvPicPr>
            <a:picLocks noChangeAspect="1"/>
          </p:cNvPicPr>
          <p:nvPr/>
        </p:nvPicPr>
        <p:blipFill>
          <a:blip r:embed="rId3" cstate="print"/>
          <a:srcRect/>
          <a:stretch>
            <a:fillRect/>
          </a:stretch>
        </p:blipFill>
        <p:spPr bwMode="auto">
          <a:xfrm>
            <a:off x="2362200" y="4114800"/>
            <a:ext cx="3856038" cy="2209800"/>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PR"/>
          </a:p>
        </p:txBody>
      </p:sp>
      <p:sp>
        <p:nvSpPr>
          <p:cNvPr id="3" name="Content Placeholder 2"/>
          <p:cNvSpPr>
            <a:spLocks noGrp="1"/>
          </p:cNvSpPr>
          <p:nvPr>
            <p:ph idx="1"/>
          </p:nvPr>
        </p:nvSpPr>
        <p:spPr/>
        <p:txBody>
          <a:bodyPr/>
          <a:lstStyle/>
          <a:p>
            <a:pPr lvl="0">
              <a:buFont typeface="Arial" charset="0"/>
              <a:buChar char="•"/>
              <a:defRPr/>
            </a:pPr>
            <a:r>
              <a:rPr lang="en-US" sz="2800" b="1" dirty="0" smtClean="0"/>
              <a:t>Research question</a:t>
            </a:r>
          </a:p>
          <a:p>
            <a:pPr lvl="1">
              <a:buNone/>
              <a:defRPr/>
            </a:pPr>
            <a:r>
              <a:rPr lang="en-US" sz="2000" dirty="0" smtClean="0"/>
              <a:t> </a:t>
            </a:r>
            <a:r>
              <a:rPr lang="es-PR" sz="3200" dirty="0" err="1" smtClean="0"/>
              <a:t>Is</a:t>
            </a:r>
            <a:r>
              <a:rPr lang="es-PR" sz="3200" dirty="0" smtClean="0"/>
              <a:t> </a:t>
            </a:r>
            <a:r>
              <a:rPr lang="es-PR" sz="3200" dirty="0" err="1" smtClean="0"/>
              <a:t>the</a:t>
            </a:r>
            <a:r>
              <a:rPr lang="es-PR" sz="3200" dirty="0" smtClean="0"/>
              <a:t> </a:t>
            </a:r>
            <a:r>
              <a:rPr lang="es-PR" sz="3200" dirty="0" err="1" smtClean="0"/>
              <a:t>integration</a:t>
            </a:r>
            <a:r>
              <a:rPr lang="es-PR" sz="3200" dirty="0" smtClean="0"/>
              <a:t> of </a:t>
            </a:r>
            <a:r>
              <a:rPr lang="es-PR" sz="3200" dirty="0" err="1" smtClean="0"/>
              <a:t>technology</a:t>
            </a:r>
            <a:r>
              <a:rPr lang="es-PR" sz="3200" dirty="0" smtClean="0"/>
              <a:t> </a:t>
            </a:r>
            <a:r>
              <a:rPr lang="es-PR" sz="3200" dirty="0" err="1" smtClean="0"/>
              <a:t>effective</a:t>
            </a:r>
            <a:r>
              <a:rPr lang="es-PR" sz="3200" dirty="0" smtClean="0"/>
              <a:t> </a:t>
            </a:r>
            <a:r>
              <a:rPr lang="es-PR" sz="3200" dirty="0" err="1" smtClean="0"/>
              <a:t>to</a:t>
            </a:r>
            <a:r>
              <a:rPr lang="es-PR" sz="3200" dirty="0" smtClean="0"/>
              <a:t> </a:t>
            </a:r>
            <a:r>
              <a:rPr lang="es-PR" sz="3200" dirty="0" err="1" smtClean="0"/>
              <a:t>improve</a:t>
            </a:r>
            <a:r>
              <a:rPr lang="es-PR" sz="3200" dirty="0" smtClean="0"/>
              <a:t> </a:t>
            </a:r>
            <a:r>
              <a:rPr lang="es-PR" sz="3200" dirty="0" err="1" smtClean="0"/>
              <a:t>the</a:t>
            </a:r>
            <a:r>
              <a:rPr lang="es-PR" sz="3200" dirty="0" smtClean="0"/>
              <a:t> </a:t>
            </a:r>
            <a:r>
              <a:rPr lang="es-PR" sz="3200" dirty="0" err="1" smtClean="0"/>
              <a:t>academic</a:t>
            </a:r>
            <a:r>
              <a:rPr lang="es-PR" sz="3200" dirty="0" smtClean="0"/>
              <a:t> </a:t>
            </a:r>
            <a:r>
              <a:rPr lang="es-PR" sz="3200" dirty="0" err="1" smtClean="0"/>
              <a:t>achievement</a:t>
            </a:r>
            <a:r>
              <a:rPr lang="es-PR" sz="3200" dirty="0" smtClean="0"/>
              <a:t> of ADD/ADHD </a:t>
            </a:r>
            <a:r>
              <a:rPr lang="es-PR" sz="3200" dirty="0" err="1" smtClean="0"/>
              <a:t>students</a:t>
            </a:r>
            <a:r>
              <a:rPr lang="es-PR" sz="3200" dirty="0" smtClean="0"/>
              <a:t> , in </a:t>
            </a:r>
            <a:r>
              <a:rPr lang="es-PR" sz="3200" dirty="0" err="1" smtClean="0"/>
              <a:t>the</a:t>
            </a:r>
            <a:r>
              <a:rPr lang="es-PR" sz="3200" dirty="0" smtClean="0"/>
              <a:t> </a:t>
            </a:r>
            <a:r>
              <a:rPr lang="es-PR" sz="3200" dirty="0" err="1" smtClean="0"/>
              <a:t>somatic</a:t>
            </a:r>
            <a:r>
              <a:rPr lang="es-PR" sz="3200" dirty="0" smtClean="0"/>
              <a:t> </a:t>
            </a:r>
            <a:r>
              <a:rPr lang="es-PR" sz="3200" dirty="0" err="1" smtClean="0"/>
              <a:t>Cell</a:t>
            </a:r>
            <a:r>
              <a:rPr lang="es-PR" sz="3200" dirty="0" smtClean="0"/>
              <a:t> </a:t>
            </a:r>
            <a:r>
              <a:rPr lang="es-PR" sz="3200" dirty="0" err="1" smtClean="0"/>
              <a:t>Cycle</a:t>
            </a:r>
            <a:r>
              <a:rPr lang="es-PR" sz="3200" dirty="0" smtClean="0"/>
              <a:t> </a:t>
            </a:r>
            <a:r>
              <a:rPr lang="es-PR" sz="3200" dirty="0" err="1" smtClean="0"/>
              <a:t>unit</a:t>
            </a:r>
            <a:r>
              <a:rPr lang="es-PR" sz="3200" dirty="0" smtClean="0"/>
              <a:t>?</a:t>
            </a:r>
            <a:endParaRPr lang="en-US" sz="3200" dirty="0" smtClean="0"/>
          </a:p>
          <a:p>
            <a:pPr>
              <a:buNone/>
            </a:pPr>
            <a:endParaRPr lang="es-PR" dirty="0"/>
          </a:p>
        </p:txBody>
      </p:sp>
    </p:spTree>
  </p:cSld>
  <p:clrMapOvr>
    <a:masterClrMapping/>
  </p:clrMapOvr>
  <p:transition spd="slow">
    <p:rand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381000"/>
            <a:ext cx="6553200" cy="1295400"/>
          </a:xfrm>
        </p:spPr>
        <p:txBody>
          <a:bodyPr>
            <a:normAutofit fontScale="90000"/>
          </a:bodyPr>
          <a:lstStyle/>
          <a:p>
            <a:r>
              <a:rPr lang="en-US" sz="4000" dirty="0" smtClean="0"/>
              <a:t>Attention Deficit Hyperactivity Disorder</a:t>
            </a:r>
          </a:p>
        </p:txBody>
      </p:sp>
      <p:sp>
        <p:nvSpPr>
          <p:cNvPr id="6147" name="Content Placeholder 2"/>
          <p:cNvSpPr>
            <a:spLocks noGrp="1"/>
          </p:cNvSpPr>
          <p:nvPr>
            <p:ph idx="1"/>
          </p:nvPr>
        </p:nvSpPr>
        <p:spPr>
          <a:xfrm>
            <a:off x="457200" y="2057400"/>
            <a:ext cx="8229600" cy="3810000"/>
          </a:xfrm>
        </p:spPr>
        <p:txBody>
          <a:bodyPr>
            <a:normAutofit lnSpcReduction="10000"/>
          </a:bodyPr>
          <a:lstStyle/>
          <a:p>
            <a:r>
              <a:rPr lang="en-US" sz="2400" dirty="0" smtClean="0"/>
              <a:t>A condition of the brain that makes it hard for children to control their behavior. </a:t>
            </a:r>
          </a:p>
          <a:p>
            <a:r>
              <a:rPr lang="en-US" sz="2400" dirty="0" smtClean="0"/>
              <a:t>It is one of the most common chronic conditions of childhood. </a:t>
            </a:r>
          </a:p>
          <a:p>
            <a:r>
              <a:rPr lang="en-US" sz="2400" dirty="0" smtClean="0"/>
              <a:t>Children with ADHD have frequent, severe problems that interfere with their ability to live normal lives. </a:t>
            </a:r>
          </a:p>
          <a:p>
            <a:r>
              <a:rPr lang="en-US" sz="2400" dirty="0" smtClean="0"/>
              <a:t> Children with ADHD have trouble paying attention, controlling impulsive behaviors (may act without thinking about what the result will be), and, in some cases, are overly active.</a:t>
            </a:r>
          </a:p>
        </p:txBody>
      </p:sp>
      <p:sp>
        <p:nvSpPr>
          <p:cNvPr id="4" name="Title 1"/>
          <p:cNvSpPr txBox="1">
            <a:spLocks/>
          </p:cNvSpPr>
          <p:nvPr/>
        </p:nvSpPr>
        <p:spPr bwMode="auto">
          <a:xfrm>
            <a:off x="381000" y="6248400"/>
            <a:ext cx="8229600" cy="457200"/>
          </a:xfrm>
          <a:prstGeom prst="rect">
            <a:avLst/>
          </a:prstGeom>
          <a:noFill/>
          <a:ln w="9525">
            <a:noFill/>
            <a:miter lim="800000"/>
            <a:headEnd/>
            <a:tailEnd/>
          </a:ln>
        </p:spPr>
        <p:txBody>
          <a:bodyPr anchor="ctr"/>
          <a:lstStyle/>
          <a:p>
            <a:pPr algn="ctr" eaLnBrk="0" hangingPunct="0">
              <a:defRPr/>
            </a:pPr>
            <a:r>
              <a:rPr lang="en-US" sz="1400" dirty="0">
                <a:latin typeface="+mn-lt"/>
                <a:ea typeface="+mj-ea"/>
                <a:cs typeface="+mj-cs"/>
              </a:rPr>
              <a:t/>
            </a:r>
            <a:br>
              <a:rPr lang="en-US" sz="1400" dirty="0">
                <a:latin typeface="+mn-lt"/>
                <a:ea typeface="+mj-ea"/>
                <a:cs typeface="+mj-cs"/>
              </a:rPr>
            </a:br>
            <a:r>
              <a:rPr lang="en-US" sz="1400" dirty="0">
                <a:latin typeface="+mn-lt"/>
                <a:ea typeface="+mj-ea"/>
                <a:cs typeface="+mj-cs"/>
              </a:rPr>
              <a:t>American Academy of Pediatrics. (2001). Retrieved  </a:t>
            </a:r>
            <a:r>
              <a:rPr lang="en-US" sz="1400" dirty="0">
                <a:latin typeface="+mn-lt"/>
                <a:cs typeface="+mn-cs"/>
                <a:hlinkClick r:id="rId3"/>
              </a:rPr>
              <a:t>http://pediatrics.aappublications.org/content/suppl/2006/02/15/108.4.1033.DC1/P2_1033.pdf</a:t>
            </a:r>
            <a:endParaRPr lang="en-US" sz="1400" dirty="0">
              <a:latin typeface="+mn-lt"/>
              <a:ea typeface="+mj-ea"/>
              <a:cs typeface="+mj-cs"/>
            </a:endParaRPr>
          </a:p>
        </p:txBody>
      </p:sp>
      <p:pic>
        <p:nvPicPr>
          <p:cNvPr id="6149" name="Picture 6" descr="http://www.whatisadhdin.com/wp-content/uploads/2012/01/What-Is-ADHD-Definition.gif"/>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400800" y="254000"/>
            <a:ext cx="2438400" cy="1727200"/>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76200"/>
            <a:ext cx="8229600" cy="914400"/>
          </a:xfrm>
        </p:spPr>
        <p:txBody>
          <a:bodyPr/>
          <a:lstStyle/>
          <a:p>
            <a:r>
              <a:rPr lang="en-US" b="1" smtClean="0"/>
              <a:t>ADD/ADHD subtypes</a:t>
            </a:r>
            <a:endParaRPr lang="en-US" smtClean="0"/>
          </a:p>
        </p:txBody>
      </p:sp>
      <p:sp>
        <p:nvSpPr>
          <p:cNvPr id="7171" name="Content Placeholder 3"/>
          <p:cNvSpPr>
            <a:spLocks noGrp="1"/>
          </p:cNvSpPr>
          <p:nvPr>
            <p:ph idx="1"/>
          </p:nvPr>
        </p:nvSpPr>
        <p:spPr>
          <a:xfrm>
            <a:off x="381000" y="1524000"/>
            <a:ext cx="8229600" cy="5486400"/>
          </a:xfrm>
        </p:spPr>
        <p:txBody>
          <a:bodyPr/>
          <a:lstStyle/>
          <a:p>
            <a:pPr marL="576072" indent="-457200">
              <a:buFont typeface="+mj-lt"/>
              <a:buAutoNum type="arabicPeriod"/>
            </a:pPr>
            <a:r>
              <a:rPr lang="en-US" sz="2400" b="1" dirty="0" smtClean="0"/>
              <a:t>Predominantly hyperactive-impulsive </a:t>
            </a:r>
          </a:p>
          <a:p>
            <a:pPr marL="576072" indent="-457200">
              <a:buFont typeface="+mj-lt"/>
              <a:buAutoNum type="arabicPeriod"/>
            </a:pPr>
            <a:r>
              <a:rPr lang="en-US" sz="2400" b="1" dirty="0" smtClean="0"/>
              <a:t>Predominantly inattentive </a:t>
            </a:r>
          </a:p>
          <a:p>
            <a:pPr marL="576072" indent="-457200">
              <a:buFont typeface="+mj-lt"/>
              <a:buAutoNum type="arabicPeriod"/>
            </a:pPr>
            <a:r>
              <a:rPr lang="en-US" sz="2400" b="1" dirty="0" smtClean="0"/>
              <a:t>Combined hyperactive-impulsive and inattentive</a:t>
            </a:r>
            <a:endParaRPr lang="en-US" sz="2400" dirty="0" smtClean="0"/>
          </a:p>
        </p:txBody>
      </p:sp>
      <p:sp>
        <p:nvSpPr>
          <p:cNvPr id="5" name="Title 1"/>
          <p:cNvSpPr txBox="1">
            <a:spLocks/>
          </p:cNvSpPr>
          <p:nvPr/>
        </p:nvSpPr>
        <p:spPr bwMode="auto">
          <a:xfrm>
            <a:off x="0" y="5562600"/>
            <a:ext cx="8229600" cy="1143000"/>
          </a:xfrm>
          <a:prstGeom prst="rect">
            <a:avLst/>
          </a:prstGeom>
          <a:noFill/>
          <a:ln w="9525">
            <a:noFill/>
            <a:miter lim="800000"/>
            <a:headEnd/>
            <a:tailEnd/>
          </a:ln>
        </p:spPr>
        <p:txBody>
          <a:bodyPr anchor="ctr"/>
          <a:lstStyle/>
          <a:p>
            <a:pPr algn="ctr" eaLnBrk="0" hangingPunct="0">
              <a:defRPr/>
            </a:pPr>
            <a:endParaRPr lang="en-US" sz="1200" dirty="0">
              <a:latin typeface="+mj-lt"/>
              <a:ea typeface="+mj-ea"/>
              <a:cs typeface="+mj-cs"/>
            </a:endParaRPr>
          </a:p>
        </p:txBody>
      </p:sp>
      <p:sp>
        <p:nvSpPr>
          <p:cNvPr id="9" name="Title 1"/>
          <p:cNvSpPr txBox="1">
            <a:spLocks/>
          </p:cNvSpPr>
          <p:nvPr/>
        </p:nvSpPr>
        <p:spPr bwMode="auto">
          <a:xfrm>
            <a:off x="381000" y="6248400"/>
            <a:ext cx="8382000" cy="457200"/>
          </a:xfrm>
          <a:prstGeom prst="rect">
            <a:avLst/>
          </a:prstGeom>
          <a:noFill/>
          <a:ln w="9525">
            <a:noFill/>
            <a:miter lim="800000"/>
            <a:headEnd/>
            <a:tailEnd/>
          </a:ln>
        </p:spPr>
        <p:txBody>
          <a:bodyPr anchor="ctr"/>
          <a:lstStyle/>
          <a:p>
            <a:pPr algn="ctr" eaLnBrk="0" hangingPunct="0">
              <a:defRPr/>
            </a:pPr>
            <a:r>
              <a:rPr lang="en-US" sz="1200" dirty="0">
                <a:cs typeface="+mn-cs"/>
              </a:rPr>
              <a:t>DSM-IV-TR workgroup. The Diagnostic and Statistical Manual of Mental Disorders, Fourth Edition, Text Revision. Washington, DC: American Psychiatric Association.</a:t>
            </a:r>
            <a:endParaRPr lang="en-US" sz="1200" dirty="0">
              <a:latin typeface="+mj-lt"/>
              <a:ea typeface="+mj-ea"/>
              <a:cs typeface="+mj-cs"/>
            </a:endParaRPr>
          </a:p>
        </p:txBody>
      </p:sp>
      <p:pic>
        <p:nvPicPr>
          <p:cNvPr id="7174" name="Picture 2"/>
          <p:cNvPicPr>
            <a:picLocks noChangeAspect="1" noChangeArrowheads="1"/>
          </p:cNvPicPr>
          <p:nvPr/>
        </p:nvPicPr>
        <p:blipFill>
          <a:blip r:embed="rId3" cstate="print"/>
          <a:srcRect/>
          <a:stretch>
            <a:fillRect/>
          </a:stretch>
        </p:blipFill>
        <p:spPr bwMode="auto">
          <a:xfrm>
            <a:off x="7086600" y="2895600"/>
            <a:ext cx="1628775" cy="2228850"/>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3"/>
          <p:cNvGraphicFramePr>
            <a:graphicFrameLocks/>
          </p:cNvGraphicFramePr>
          <p:nvPr/>
        </p:nvGraphicFramePr>
        <p:xfrm>
          <a:off x="381000" y="1066800"/>
          <a:ext cx="8153400" cy="5181600"/>
        </p:xfrm>
        <a:graphic>
          <a:graphicData uri="http://schemas.openxmlformats.org/presentationml/2006/ole">
            <p:oleObj spid="_x0000_s19458" name="Worksheet" r:id="rId4" imgW="5715090" imgH="2781210" progId="Excel.Sheet.8">
              <p:embed/>
            </p:oleObj>
          </a:graphicData>
        </a:graphic>
      </p:graphicFrame>
      <p:sp>
        <p:nvSpPr>
          <p:cNvPr id="3" name="Title 2"/>
          <p:cNvSpPr>
            <a:spLocks noGrp="1"/>
          </p:cNvSpPr>
          <p:nvPr>
            <p:ph type="title"/>
          </p:nvPr>
        </p:nvSpPr>
        <p:spPr>
          <a:xfrm>
            <a:off x="990600" y="304800"/>
            <a:ext cx="7696200" cy="685800"/>
          </a:xfrm>
        </p:spPr>
        <p:txBody>
          <a:bodyPr/>
          <a:lstStyle/>
          <a:p>
            <a:r>
              <a:rPr lang="en-US" dirty="0" smtClean="0"/>
              <a:t>Justification</a:t>
            </a:r>
            <a:endParaRPr lang="es-PR" dirty="0"/>
          </a:p>
        </p:txBody>
      </p:sp>
    </p:spTree>
  </p:cSld>
  <p:clrMapOvr>
    <a:masterClrMapping/>
  </p:clrMapOvr>
  <p:transition spd="slow">
    <p:rand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idx="4294967295"/>
          </p:nvPr>
        </p:nvSpPr>
        <p:spPr>
          <a:xfrm>
            <a:off x="4114800" y="152400"/>
            <a:ext cx="5029200" cy="914400"/>
          </a:xfrm>
        </p:spPr>
        <p:txBody>
          <a:bodyPr>
            <a:normAutofit/>
          </a:bodyPr>
          <a:lstStyle/>
          <a:p>
            <a:pPr eaLnBrk="1" hangingPunct="1"/>
            <a:r>
              <a:rPr lang="en-US" dirty="0" smtClean="0"/>
              <a:t>Justification</a:t>
            </a:r>
          </a:p>
        </p:txBody>
      </p:sp>
      <p:pic>
        <p:nvPicPr>
          <p:cNvPr id="1028" name="Picture 2"/>
          <p:cNvPicPr>
            <a:picLocks noGrp="1" noChangeAspect="1" noChangeArrowheads="1"/>
          </p:cNvPicPr>
          <p:nvPr>
            <p:ph sz="half" idx="4294967295"/>
          </p:nvPr>
        </p:nvPicPr>
        <p:blipFill>
          <a:blip r:embed="rId3" cstate="print"/>
          <a:srcRect l="8189" t="2599" r="32108" b="9558"/>
          <a:stretch>
            <a:fillRect/>
          </a:stretch>
        </p:blipFill>
        <p:spPr>
          <a:xfrm>
            <a:off x="5105400" y="3810000"/>
            <a:ext cx="4038600" cy="2597150"/>
          </a:xfrm>
        </p:spPr>
      </p:pic>
      <p:sp>
        <p:nvSpPr>
          <p:cNvPr id="9" name="Text Placeholder 5"/>
          <p:cNvSpPr>
            <a:spLocks noGrp="1"/>
          </p:cNvSpPr>
          <p:nvPr>
            <p:ph type="body" idx="4294967295"/>
          </p:nvPr>
        </p:nvSpPr>
        <p:spPr>
          <a:xfrm>
            <a:off x="0" y="1981200"/>
            <a:ext cx="4267200" cy="979488"/>
          </a:xfrm>
        </p:spPr>
        <p:txBody>
          <a:bodyPr rtlCol="0">
            <a:normAutofit fontScale="55000" lnSpcReduction="20000"/>
          </a:bodyPr>
          <a:lstStyle/>
          <a:p>
            <a:pPr eaLnBrk="1" fontAlgn="auto" hangingPunct="1">
              <a:spcAft>
                <a:spcPts val="0"/>
              </a:spcAft>
              <a:buFont typeface="Arial" pitchFamily="34" charset="0"/>
              <a:buNone/>
              <a:defRPr/>
            </a:pPr>
            <a:r>
              <a:rPr lang="en-US" dirty="0" smtClean="0"/>
              <a:t>Diagnoses of ADD/ADHD among children 6-17 years of age, by age group: United States, 1997-2006</a:t>
            </a:r>
          </a:p>
        </p:txBody>
      </p:sp>
      <p:sp>
        <p:nvSpPr>
          <p:cNvPr id="6" name="Text Placeholder 5"/>
          <p:cNvSpPr>
            <a:spLocks noGrp="1"/>
          </p:cNvSpPr>
          <p:nvPr>
            <p:ph type="body" idx="4294967295"/>
          </p:nvPr>
        </p:nvSpPr>
        <p:spPr>
          <a:xfrm>
            <a:off x="5103812" y="2438400"/>
            <a:ext cx="4040188" cy="979487"/>
          </a:xfrm>
        </p:spPr>
        <p:txBody>
          <a:bodyPr rtlCol="0">
            <a:normAutofit fontScale="70000" lnSpcReduction="20000"/>
          </a:bodyPr>
          <a:lstStyle/>
          <a:p>
            <a:pPr eaLnBrk="1" fontAlgn="auto" hangingPunct="1">
              <a:spcAft>
                <a:spcPts val="0"/>
              </a:spcAft>
              <a:buFont typeface="Arial" pitchFamily="34" charset="0"/>
              <a:buNone/>
              <a:defRPr/>
            </a:pPr>
            <a:r>
              <a:rPr lang="en-US" dirty="0" smtClean="0"/>
              <a:t>Percent of students with ADD/ADHD between 1997-2006 </a:t>
            </a:r>
          </a:p>
          <a:p>
            <a:pPr eaLnBrk="1" fontAlgn="auto" hangingPunct="1">
              <a:spcAft>
                <a:spcPts val="0"/>
              </a:spcAft>
              <a:buFont typeface="Arial" pitchFamily="34" charset="0"/>
              <a:buNone/>
              <a:defRPr/>
            </a:pPr>
            <a:endParaRPr lang="en-US" dirty="0" smtClean="0"/>
          </a:p>
        </p:txBody>
      </p:sp>
      <p:sp>
        <p:nvSpPr>
          <p:cNvPr id="1029"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PR">
              <a:latin typeface="Calibri" pitchFamily="34" charset="0"/>
            </a:endParaRPr>
          </a:p>
        </p:txBody>
      </p:sp>
      <p:sp>
        <p:nvSpPr>
          <p:cNvPr id="1030" name="Rectangle 5"/>
          <p:cNvSpPr>
            <a:spLocks noChangeArrowheads="1"/>
          </p:cNvSpPr>
          <p:nvPr/>
        </p:nvSpPr>
        <p:spPr bwMode="auto">
          <a:xfrm>
            <a:off x="0" y="2867025"/>
            <a:ext cx="9144000" cy="0"/>
          </a:xfrm>
          <a:prstGeom prst="rect">
            <a:avLst/>
          </a:prstGeom>
          <a:noFill/>
          <a:ln w="9525">
            <a:noFill/>
            <a:miter lim="800000"/>
            <a:headEnd/>
            <a:tailEnd/>
          </a:ln>
        </p:spPr>
        <p:txBody>
          <a:bodyPr wrap="none" anchor="ctr">
            <a:spAutoFit/>
          </a:bodyPr>
          <a:lstStyle/>
          <a:p>
            <a:endParaRPr lang="es-PR">
              <a:latin typeface="Calibri" pitchFamily="34" charset="0"/>
            </a:endParaRPr>
          </a:p>
        </p:txBody>
      </p:sp>
      <p:pic>
        <p:nvPicPr>
          <p:cNvPr id="1031" name="Picture 8"/>
          <p:cNvPicPr>
            <a:picLocks noChangeAspect="1" noChangeArrowheads="1"/>
          </p:cNvPicPr>
          <p:nvPr/>
        </p:nvPicPr>
        <p:blipFill>
          <a:blip r:embed="rId4" cstate="print"/>
          <a:srcRect l="19518" t="35263" r="30373" b="14256"/>
          <a:stretch>
            <a:fillRect/>
          </a:stretch>
        </p:blipFill>
        <p:spPr bwMode="auto">
          <a:xfrm>
            <a:off x="0" y="3124200"/>
            <a:ext cx="4114800" cy="2590800"/>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381000" y="1676400"/>
            <a:ext cx="8763000" cy="3526297"/>
          </a:xfrm>
          <a:prstGeom prst="rect">
            <a:avLst/>
          </a:prstGeom>
          <a:noFill/>
          <a:ln w="9525">
            <a:noFill/>
            <a:miter lim="800000"/>
            <a:headEnd/>
            <a:tailEnd/>
          </a:ln>
        </p:spPr>
      </p:pic>
      <p:sp>
        <p:nvSpPr>
          <p:cNvPr id="20" name="6-Point Star 19"/>
          <p:cNvSpPr/>
          <p:nvPr/>
        </p:nvSpPr>
        <p:spPr bwMode="auto">
          <a:xfrm>
            <a:off x="5334000" y="2209800"/>
            <a:ext cx="304800" cy="304800"/>
          </a:xfrm>
          <a:prstGeom prst="star6">
            <a:avLst/>
          </a:prstGeom>
          <a:solidFill>
            <a:srgbClr val="292929"/>
          </a:solidFill>
          <a:ln w="9525" cap="flat" cmpd="sng" algn="ctr">
            <a:solidFill>
              <a:schemeClr val="tx1"/>
            </a:solidFill>
            <a:prstDash val="solid"/>
            <a:round/>
            <a:headEnd type="none" w="med" len="med"/>
            <a:tailEnd type="none" w="med" len="med"/>
          </a:ln>
          <a:effectLst/>
        </p:spPr>
        <p:txBody>
          <a:bodyPr/>
          <a:lstStyle/>
          <a:p>
            <a:pPr>
              <a:defRPr/>
            </a:pPr>
            <a:endParaRPr lang="es-PR">
              <a:latin typeface="Tahoma" charset="0"/>
            </a:endParaRPr>
          </a:p>
        </p:txBody>
      </p:sp>
      <p:sp>
        <p:nvSpPr>
          <p:cNvPr id="23" name="6-Point Star 22"/>
          <p:cNvSpPr/>
          <p:nvPr/>
        </p:nvSpPr>
        <p:spPr bwMode="auto">
          <a:xfrm>
            <a:off x="6019800" y="2133600"/>
            <a:ext cx="304800" cy="304800"/>
          </a:xfrm>
          <a:prstGeom prst="star6">
            <a:avLst/>
          </a:prstGeom>
          <a:solidFill>
            <a:srgbClr val="292929"/>
          </a:solidFill>
          <a:ln w="9525" cap="flat" cmpd="sng" algn="ctr">
            <a:solidFill>
              <a:schemeClr val="tx1"/>
            </a:solidFill>
            <a:prstDash val="solid"/>
            <a:round/>
            <a:headEnd type="none" w="med" len="med"/>
            <a:tailEnd type="none" w="med" len="med"/>
          </a:ln>
          <a:effectLst/>
        </p:spPr>
        <p:txBody>
          <a:bodyPr/>
          <a:lstStyle/>
          <a:p>
            <a:pPr>
              <a:defRPr/>
            </a:pPr>
            <a:endParaRPr lang="es-PR">
              <a:latin typeface="Tahoma" charset="0"/>
            </a:endParaRPr>
          </a:p>
        </p:txBody>
      </p:sp>
      <p:pic>
        <p:nvPicPr>
          <p:cNvPr id="7179" name="Picture 13" descr="K:\Fotos MST\100VRDMC\DSC00068.JPG"/>
          <p:cNvPicPr>
            <a:picLocks noChangeAspect="1" noChangeArrowheads="1"/>
          </p:cNvPicPr>
          <p:nvPr/>
        </p:nvPicPr>
        <p:blipFill>
          <a:blip r:embed="rId4" cstate="print"/>
          <a:srcRect/>
          <a:stretch>
            <a:fillRect/>
          </a:stretch>
        </p:blipFill>
        <p:spPr bwMode="auto">
          <a:xfrm>
            <a:off x="1066800" y="2438400"/>
            <a:ext cx="533400" cy="710728"/>
          </a:xfrm>
          <a:prstGeom prst="rect">
            <a:avLst/>
          </a:prstGeom>
          <a:noFill/>
          <a:ln w="9525">
            <a:noFill/>
            <a:miter lim="800000"/>
            <a:headEnd/>
            <a:tailEnd/>
          </a:ln>
        </p:spPr>
      </p:pic>
      <p:pic>
        <p:nvPicPr>
          <p:cNvPr id="12" name="Picture 2" descr="D:\marta-ALACIMA\alacima 2011-2012\master ciencia\nsta 2012\MST presentation NSTA\Foto Dr. Javier González Rosado (1).JPG"/>
          <p:cNvPicPr>
            <a:picLocks noChangeAspect="1" noChangeArrowheads="1"/>
          </p:cNvPicPr>
          <p:nvPr/>
        </p:nvPicPr>
        <p:blipFill>
          <a:blip r:embed="rId5" cstate="print"/>
          <a:srcRect/>
          <a:stretch>
            <a:fillRect/>
          </a:stretch>
        </p:blipFill>
        <p:spPr bwMode="auto">
          <a:xfrm>
            <a:off x="3733800" y="3505200"/>
            <a:ext cx="457200" cy="609600"/>
          </a:xfrm>
          <a:prstGeom prst="rect">
            <a:avLst/>
          </a:prstGeom>
          <a:noFill/>
          <a:ln w="9525">
            <a:noFill/>
            <a:miter lim="800000"/>
            <a:headEnd/>
            <a:tailEnd/>
          </a:ln>
        </p:spPr>
      </p:pic>
      <p:pic>
        <p:nvPicPr>
          <p:cNvPr id="13" name="Picture 13" descr="K:\Fotos MST\100VRDMC\DSC00066.JPG"/>
          <p:cNvPicPr>
            <a:picLocks noChangeAspect="1" noChangeArrowheads="1"/>
          </p:cNvPicPr>
          <p:nvPr/>
        </p:nvPicPr>
        <p:blipFill>
          <a:blip r:embed="rId6" cstate="print"/>
          <a:srcRect/>
          <a:stretch>
            <a:fillRect/>
          </a:stretch>
        </p:blipFill>
        <p:spPr bwMode="auto">
          <a:xfrm>
            <a:off x="5943600" y="2209800"/>
            <a:ext cx="533400" cy="711200"/>
          </a:xfrm>
          <a:prstGeom prst="rect">
            <a:avLst/>
          </a:prstGeom>
          <a:noFill/>
          <a:ln w="9525">
            <a:noFill/>
            <a:miter lim="800000"/>
            <a:headEnd/>
            <a:tailEnd/>
          </a:ln>
        </p:spPr>
      </p:pic>
      <p:pic>
        <p:nvPicPr>
          <p:cNvPr id="14" name="Picture 13" descr="K:\Fotos MST\100VRDMC\DSC00065.JPG"/>
          <p:cNvPicPr>
            <a:picLocks noChangeAspect="1" noChangeArrowheads="1"/>
          </p:cNvPicPr>
          <p:nvPr/>
        </p:nvPicPr>
        <p:blipFill>
          <a:blip r:embed="rId7" cstate="print"/>
          <a:srcRect/>
          <a:stretch>
            <a:fillRect/>
          </a:stretch>
        </p:blipFill>
        <p:spPr bwMode="auto">
          <a:xfrm rot="10800000">
            <a:off x="5257800" y="2133600"/>
            <a:ext cx="533400" cy="711200"/>
          </a:xfrm>
          <a:prstGeom prst="rect">
            <a:avLst/>
          </a:prstGeom>
          <a:noFill/>
          <a:ln w="9525">
            <a:noFill/>
            <a:miter lim="800000"/>
            <a:headEnd/>
            <a:tailEnd/>
          </a:ln>
        </p:spPr>
      </p:pic>
      <p:pic>
        <p:nvPicPr>
          <p:cNvPr id="16" name="Picture 12" descr="C:\Users\Rosael Colón Peñalbe\Documents\FOTOS VIAJE DIC 2011\DSC00414.JPG"/>
          <p:cNvPicPr>
            <a:picLocks noChangeAspect="1" noChangeArrowheads="1"/>
          </p:cNvPicPr>
          <p:nvPr/>
        </p:nvPicPr>
        <p:blipFill>
          <a:blip r:embed="rId8" cstate="print"/>
          <a:srcRect l="31667" t="8888" r="16667" b="13335"/>
          <a:stretch>
            <a:fillRect/>
          </a:stretch>
        </p:blipFill>
        <p:spPr bwMode="auto">
          <a:xfrm>
            <a:off x="5105400" y="3505200"/>
            <a:ext cx="607219" cy="685800"/>
          </a:xfrm>
          <a:prstGeom prst="rect">
            <a:avLst/>
          </a:prstGeom>
          <a:noFill/>
          <a:ln w="9525">
            <a:noFill/>
            <a:miter lim="800000"/>
            <a:headEnd/>
            <a:tailEnd/>
          </a:ln>
        </p:spPr>
      </p:pic>
      <p:pic>
        <p:nvPicPr>
          <p:cNvPr id="18" name="Picture 17" descr="C:\Users\Yamaris\Desktop\DSC00071.JPG"/>
          <p:cNvPicPr/>
          <p:nvPr/>
        </p:nvPicPr>
        <p:blipFill>
          <a:blip r:embed="rId9" cstate="print"/>
          <a:srcRect/>
          <a:stretch>
            <a:fillRect/>
          </a:stretch>
        </p:blipFill>
        <p:spPr bwMode="auto">
          <a:xfrm rot="5400000">
            <a:off x="4646612" y="2058988"/>
            <a:ext cx="638175" cy="482600"/>
          </a:xfrm>
          <a:prstGeom prst="rect">
            <a:avLst/>
          </a:prstGeom>
          <a:noFill/>
          <a:ln w="9525">
            <a:noFill/>
            <a:miter lim="800000"/>
            <a:headEnd/>
            <a:tailEnd/>
          </a:ln>
        </p:spPr>
      </p:pic>
      <p:pic>
        <p:nvPicPr>
          <p:cNvPr id="27" name="Picture 26" descr="C:\Users\Yamaris\Desktop\DSC00070.JPG"/>
          <p:cNvPicPr/>
          <p:nvPr/>
        </p:nvPicPr>
        <p:blipFill>
          <a:blip r:embed="rId10" cstate="print"/>
          <a:srcRect/>
          <a:stretch>
            <a:fillRect/>
          </a:stretch>
        </p:blipFill>
        <p:spPr bwMode="auto">
          <a:xfrm rot="5400000">
            <a:off x="6315075" y="3286125"/>
            <a:ext cx="676275" cy="504825"/>
          </a:xfrm>
          <a:prstGeom prst="rect">
            <a:avLst/>
          </a:prstGeom>
          <a:noFill/>
          <a:ln w="9525">
            <a:noFill/>
            <a:miter lim="800000"/>
            <a:headEnd/>
            <a:tailEnd/>
          </a:ln>
        </p:spPr>
      </p:pic>
      <p:sp>
        <p:nvSpPr>
          <p:cNvPr id="28" name="Wave 27"/>
          <p:cNvSpPr/>
          <p:nvPr/>
        </p:nvSpPr>
        <p:spPr bwMode="auto">
          <a:xfrm>
            <a:off x="2819400" y="457200"/>
            <a:ext cx="2743200" cy="990600"/>
          </a:xfrm>
          <a:prstGeom prst="wav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ahoma" charset="0"/>
              </a:rPr>
              <a:t>OUR FELLOWS</a:t>
            </a:r>
          </a:p>
        </p:txBody>
      </p:sp>
      <p:pic>
        <p:nvPicPr>
          <p:cNvPr id="24" name="Picture 2" descr="http://a1.sphotos.ak.fbcdn.net/hphotos-ak-snc6/166905_3060037543622_1343915546_3225955_1064608362_n.jpg"/>
          <p:cNvPicPr>
            <a:picLocks noChangeAspect="1" noChangeArrowheads="1"/>
          </p:cNvPicPr>
          <p:nvPr/>
        </p:nvPicPr>
        <p:blipFill>
          <a:blip r:embed="rId11" cstate="print"/>
          <a:srcRect l="47650" t="34082" r="37338" b="50676"/>
          <a:stretch>
            <a:fillRect/>
          </a:stretch>
        </p:blipFill>
        <p:spPr bwMode="auto">
          <a:xfrm>
            <a:off x="4343400" y="2895600"/>
            <a:ext cx="631889" cy="855670"/>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descr="https://mail.google.com/mail/?attid=0.1&amp;disp=emb&amp;view=att&amp;th=13307e37dfd60783"/>
          <p:cNvSpPr>
            <a:spLocks noChangeAspect="1" noChangeArrowheads="1"/>
          </p:cNvSpPr>
          <p:nvPr/>
        </p:nvSpPr>
        <p:spPr bwMode="auto">
          <a:xfrm>
            <a:off x="52388" y="-136525"/>
            <a:ext cx="304800" cy="304800"/>
          </a:xfrm>
          <a:prstGeom prst="rect">
            <a:avLst/>
          </a:prstGeom>
          <a:noFill/>
          <a:ln w="9525">
            <a:noFill/>
            <a:miter lim="800000"/>
            <a:headEnd/>
            <a:tailEnd/>
          </a:ln>
        </p:spPr>
        <p:txBody>
          <a:bodyPr/>
          <a:lstStyle/>
          <a:p>
            <a:endParaRPr lang="es-PR">
              <a:latin typeface="Calibri" pitchFamily="34" charset="0"/>
            </a:endParaRPr>
          </a:p>
        </p:txBody>
      </p:sp>
      <p:sp>
        <p:nvSpPr>
          <p:cNvPr id="8195" name="AutoShape 4" descr="https://mail.google.com/mail/?attid=0.1&amp;disp=emb&amp;view=att&amp;th=13307e37dfd60783"/>
          <p:cNvSpPr>
            <a:spLocks noChangeAspect="1" noChangeArrowheads="1"/>
          </p:cNvSpPr>
          <p:nvPr/>
        </p:nvSpPr>
        <p:spPr bwMode="auto">
          <a:xfrm>
            <a:off x="52388" y="-136525"/>
            <a:ext cx="304800" cy="304800"/>
          </a:xfrm>
          <a:prstGeom prst="rect">
            <a:avLst/>
          </a:prstGeom>
          <a:noFill/>
          <a:ln w="9525">
            <a:noFill/>
            <a:miter lim="800000"/>
            <a:headEnd/>
            <a:tailEnd/>
          </a:ln>
        </p:spPr>
        <p:txBody>
          <a:bodyPr/>
          <a:lstStyle/>
          <a:p>
            <a:endParaRPr lang="es-PR">
              <a:latin typeface="Calibri" pitchFamily="34" charset="0"/>
            </a:endParaRPr>
          </a:p>
        </p:txBody>
      </p:sp>
      <p:pic>
        <p:nvPicPr>
          <p:cNvPr id="8196" name="Picture 5" descr="1a.jpg"/>
          <p:cNvPicPr>
            <a:picLocks noChangeAspect="1"/>
          </p:cNvPicPr>
          <p:nvPr/>
        </p:nvPicPr>
        <p:blipFill>
          <a:blip r:embed="rId3" cstate="print">
            <a:lum bright="26000"/>
            <a:grayscl/>
          </a:blip>
          <a:srcRect/>
          <a:stretch>
            <a:fillRect/>
          </a:stretch>
        </p:blipFill>
        <p:spPr bwMode="auto">
          <a:xfrm>
            <a:off x="0" y="533400"/>
            <a:ext cx="2219325" cy="2971800"/>
          </a:xfrm>
          <a:prstGeom prst="rect">
            <a:avLst/>
          </a:prstGeom>
          <a:noFill/>
          <a:ln w="9525">
            <a:noFill/>
            <a:miter lim="800000"/>
            <a:headEnd/>
            <a:tailEnd/>
          </a:ln>
        </p:spPr>
      </p:pic>
      <p:pic>
        <p:nvPicPr>
          <p:cNvPr id="8197" name="Picture 6" descr="1b.jpg"/>
          <p:cNvPicPr>
            <a:picLocks noChangeAspect="1"/>
          </p:cNvPicPr>
          <p:nvPr/>
        </p:nvPicPr>
        <p:blipFill>
          <a:blip r:embed="rId4" cstate="print">
            <a:lum bright="16000"/>
            <a:grayscl/>
          </a:blip>
          <a:srcRect r="11758"/>
          <a:stretch>
            <a:fillRect/>
          </a:stretch>
        </p:blipFill>
        <p:spPr bwMode="auto">
          <a:xfrm>
            <a:off x="0" y="3505200"/>
            <a:ext cx="2209800" cy="3352800"/>
          </a:xfrm>
          <a:prstGeom prst="rect">
            <a:avLst/>
          </a:prstGeom>
          <a:noFill/>
          <a:ln w="9525">
            <a:noFill/>
            <a:miter lim="800000"/>
            <a:headEnd/>
            <a:tailEnd/>
          </a:ln>
        </p:spPr>
      </p:pic>
      <p:sp>
        <p:nvSpPr>
          <p:cNvPr id="5126" name="TextBox 7"/>
          <p:cNvSpPr txBox="1">
            <a:spLocks noChangeArrowheads="1"/>
          </p:cNvSpPr>
          <p:nvPr/>
        </p:nvSpPr>
        <p:spPr bwMode="auto">
          <a:xfrm>
            <a:off x="0" y="3200400"/>
            <a:ext cx="2133600" cy="369888"/>
          </a:xfrm>
          <a:prstGeom prst="rect">
            <a:avLst/>
          </a:prstGeom>
          <a:noFill/>
          <a:ln w="9525">
            <a:noFill/>
            <a:miter lim="800000"/>
            <a:headEnd/>
            <a:tailEnd/>
          </a:ln>
        </p:spPr>
        <p:txBody>
          <a:bodyPr>
            <a:spAutoFit/>
          </a:bodyPr>
          <a:lstStyle/>
          <a:p>
            <a:pPr algn="ctr">
              <a:defRPr/>
            </a:pPr>
            <a:r>
              <a:rPr lang="en-US" b="1" dirty="0">
                <a:solidFill>
                  <a:schemeClr val="accent2">
                    <a:lumMod val="75000"/>
                  </a:schemeClr>
                </a:solidFill>
                <a:latin typeface="Calibri" pitchFamily="34" charset="0"/>
                <a:cs typeface="+mn-cs"/>
              </a:rPr>
              <a:t>Student #1</a:t>
            </a:r>
          </a:p>
        </p:txBody>
      </p:sp>
      <p:pic>
        <p:nvPicPr>
          <p:cNvPr id="8199" name="Picture 8" descr="2a.jpg"/>
          <p:cNvPicPr>
            <a:picLocks noChangeAspect="1"/>
          </p:cNvPicPr>
          <p:nvPr/>
        </p:nvPicPr>
        <p:blipFill>
          <a:blip r:embed="rId5" cstate="print">
            <a:lum bright="24000"/>
            <a:grayscl/>
          </a:blip>
          <a:srcRect/>
          <a:stretch>
            <a:fillRect/>
          </a:stretch>
        </p:blipFill>
        <p:spPr bwMode="auto">
          <a:xfrm>
            <a:off x="2362200" y="609600"/>
            <a:ext cx="2162175" cy="2895600"/>
          </a:xfrm>
          <a:prstGeom prst="rect">
            <a:avLst/>
          </a:prstGeom>
          <a:noFill/>
          <a:ln w="9525">
            <a:noFill/>
            <a:miter lim="800000"/>
            <a:headEnd/>
            <a:tailEnd/>
          </a:ln>
        </p:spPr>
      </p:pic>
      <p:pic>
        <p:nvPicPr>
          <p:cNvPr id="8200" name="Picture 9" descr="2b.jpg"/>
          <p:cNvPicPr>
            <a:picLocks noChangeAspect="1"/>
          </p:cNvPicPr>
          <p:nvPr/>
        </p:nvPicPr>
        <p:blipFill>
          <a:blip r:embed="rId6" cstate="print">
            <a:lum bright="20000"/>
            <a:grayscl/>
          </a:blip>
          <a:srcRect/>
          <a:stretch>
            <a:fillRect/>
          </a:stretch>
        </p:blipFill>
        <p:spPr bwMode="auto">
          <a:xfrm>
            <a:off x="2286000" y="3505200"/>
            <a:ext cx="2333625" cy="3352800"/>
          </a:xfrm>
          <a:prstGeom prst="rect">
            <a:avLst/>
          </a:prstGeom>
          <a:noFill/>
          <a:ln w="9525">
            <a:noFill/>
            <a:miter lim="800000"/>
            <a:headEnd/>
            <a:tailEnd/>
          </a:ln>
        </p:spPr>
      </p:pic>
      <p:sp>
        <p:nvSpPr>
          <p:cNvPr id="5129" name="TextBox 10"/>
          <p:cNvSpPr txBox="1">
            <a:spLocks noChangeArrowheads="1"/>
          </p:cNvSpPr>
          <p:nvPr/>
        </p:nvSpPr>
        <p:spPr bwMode="auto">
          <a:xfrm>
            <a:off x="2438400" y="3211513"/>
            <a:ext cx="2133600" cy="369887"/>
          </a:xfrm>
          <a:prstGeom prst="rect">
            <a:avLst/>
          </a:prstGeom>
          <a:noFill/>
          <a:ln w="9525">
            <a:noFill/>
            <a:miter lim="800000"/>
            <a:headEnd/>
            <a:tailEnd/>
          </a:ln>
        </p:spPr>
        <p:txBody>
          <a:bodyPr>
            <a:spAutoFit/>
          </a:bodyPr>
          <a:lstStyle/>
          <a:p>
            <a:pPr algn="ctr">
              <a:defRPr/>
            </a:pPr>
            <a:r>
              <a:rPr lang="en-US" b="1" dirty="0">
                <a:solidFill>
                  <a:schemeClr val="accent2">
                    <a:lumMod val="75000"/>
                  </a:schemeClr>
                </a:solidFill>
                <a:latin typeface="Calibri" pitchFamily="34" charset="0"/>
                <a:cs typeface="+mn-cs"/>
              </a:rPr>
              <a:t>Student # 2</a:t>
            </a:r>
          </a:p>
        </p:txBody>
      </p:sp>
      <p:pic>
        <p:nvPicPr>
          <p:cNvPr id="8202" name="Picture 11" descr="3a.jpg"/>
          <p:cNvPicPr>
            <a:picLocks noChangeAspect="1"/>
          </p:cNvPicPr>
          <p:nvPr/>
        </p:nvPicPr>
        <p:blipFill>
          <a:blip r:embed="rId7" cstate="print">
            <a:lum bright="22000"/>
            <a:grayscl/>
          </a:blip>
          <a:srcRect/>
          <a:stretch>
            <a:fillRect/>
          </a:stretch>
        </p:blipFill>
        <p:spPr bwMode="auto">
          <a:xfrm>
            <a:off x="4724400" y="609600"/>
            <a:ext cx="2162175" cy="2895600"/>
          </a:xfrm>
          <a:prstGeom prst="rect">
            <a:avLst/>
          </a:prstGeom>
          <a:noFill/>
          <a:ln w="9525">
            <a:noFill/>
            <a:miter lim="800000"/>
            <a:headEnd/>
            <a:tailEnd/>
          </a:ln>
        </p:spPr>
      </p:pic>
      <p:pic>
        <p:nvPicPr>
          <p:cNvPr id="8203" name="Picture 12" descr="3b.jpg"/>
          <p:cNvPicPr>
            <a:picLocks noChangeAspect="1"/>
          </p:cNvPicPr>
          <p:nvPr/>
        </p:nvPicPr>
        <p:blipFill>
          <a:blip r:embed="rId8" cstate="print">
            <a:lum bright="18000"/>
            <a:grayscl/>
          </a:blip>
          <a:srcRect/>
          <a:stretch>
            <a:fillRect/>
          </a:stretch>
        </p:blipFill>
        <p:spPr bwMode="auto">
          <a:xfrm>
            <a:off x="4724400" y="3505200"/>
            <a:ext cx="2162175" cy="3352800"/>
          </a:xfrm>
          <a:prstGeom prst="rect">
            <a:avLst/>
          </a:prstGeom>
          <a:noFill/>
          <a:ln w="9525">
            <a:noFill/>
            <a:miter lim="800000"/>
            <a:headEnd/>
            <a:tailEnd/>
          </a:ln>
        </p:spPr>
      </p:pic>
      <p:sp>
        <p:nvSpPr>
          <p:cNvPr id="5132" name="TextBox 13"/>
          <p:cNvSpPr txBox="1">
            <a:spLocks noChangeArrowheads="1"/>
          </p:cNvSpPr>
          <p:nvPr/>
        </p:nvSpPr>
        <p:spPr bwMode="auto">
          <a:xfrm>
            <a:off x="4724400" y="3211513"/>
            <a:ext cx="2133600" cy="369887"/>
          </a:xfrm>
          <a:prstGeom prst="rect">
            <a:avLst/>
          </a:prstGeom>
          <a:noFill/>
          <a:ln w="9525">
            <a:noFill/>
            <a:miter lim="800000"/>
            <a:headEnd/>
            <a:tailEnd/>
          </a:ln>
        </p:spPr>
        <p:txBody>
          <a:bodyPr>
            <a:spAutoFit/>
          </a:bodyPr>
          <a:lstStyle/>
          <a:p>
            <a:pPr algn="ctr">
              <a:defRPr/>
            </a:pPr>
            <a:r>
              <a:rPr lang="en-US" b="1" dirty="0">
                <a:solidFill>
                  <a:schemeClr val="accent2">
                    <a:lumMod val="75000"/>
                  </a:schemeClr>
                </a:solidFill>
                <a:latin typeface="Calibri" pitchFamily="34" charset="0"/>
                <a:cs typeface="+mn-cs"/>
              </a:rPr>
              <a:t>Student #3</a:t>
            </a:r>
          </a:p>
        </p:txBody>
      </p:sp>
      <p:cxnSp>
        <p:nvCxnSpPr>
          <p:cNvPr id="16" name="Straight Connector 15"/>
          <p:cNvCxnSpPr/>
          <p:nvPr/>
        </p:nvCxnSpPr>
        <p:spPr>
          <a:xfrm>
            <a:off x="2209800"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648200"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34200"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8208" name="Picture 18" descr="4a.jpg"/>
          <p:cNvPicPr>
            <a:picLocks noChangeAspect="1"/>
          </p:cNvPicPr>
          <p:nvPr/>
        </p:nvPicPr>
        <p:blipFill>
          <a:blip r:embed="rId9" cstate="print">
            <a:lum bright="18000"/>
            <a:grayscl/>
          </a:blip>
          <a:srcRect/>
          <a:stretch>
            <a:fillRect/>
          </a:stretch>
        </p:blipFill>
        <p:spPr bwMode="auto">
          <a:xfrm>
            <a:off x="6908800" y="588963"/>
            <a:ext cx="2235200" cy="2992437"/>
          </a:xfrm>
          <a:prstGeom prst="rect">
            <a:avLst/>
          </a:prstGeom>
          <a:noFill/>
          <a:ln w="9525">
            <a:noFill/>
            <a:miter lim="800000"/>
            <a:headEnd/>
            <a:tailEnd/>
          </a:ln>
        </p:spPr>
      </p:pic>
      <p:pic>
        <p:nvPicPr>
          <p:cNvPr id="8209" name="Picture 19" descr="4b.jpg"/>
          <p:cNvPicPr>
            <a:picLocks noChangeAspect="1"/>
          </p:cNvPicPr>
          <p:nvPr/>
        </p:nvPicPr>
        <p:blipFill>
          <a:blip r:embed="rId10" cstate="print">
            <a:lum bright="14000"/>
            <a:grayscl/>
          </a:blip>
          <a:srcRect/>
          <a:stretch>
            <a:fillRect/>
          </a:stretch>
        </p:blipFill>
        <p:spPr bwMode="auto">
          <a:xfrm>
            <a:off x="6934200" y="3581400"/>
            <a:ext cx="2271713" cy="3276600"/>
          </a:xfrm>
          <a:prstGeom prst="rect">
            <a:avLst/>
          </a:prstGeom>
          <a:noFill/>
          <a:ln w="9525">
            <a:noFill/>
            <a:miter lim="800000"/>
            <a:headEnd/>
            <a:tailEnd/>
          </a:ln>
        </p:spPr>
      </p:pic>
      <p:sp>
        <p:nvSpPr>
          <p:cNvPr id="5138" name="TextBox 20"/>
          <p:cNvSpPr txBox="1">
            <a:spLocks noChangeArrowheads="1"/>
          </p:cNvSpPr>
          <p:nvPr/>
        </p:nvSpPr>
        <p:spPr bwMode="auto">
          <a:xfrm>
            <a:off x="6934200" y="3200400"/>
            <a:ext cx="2133600" cy="369888"/>
          </a:xfrm>
          <a:prstGeom prst="rect">
            <a:avLst/>
          </a:prstGeom>
          <a:noFill/>
          <a:ln w="9525">
            <a:noFill/>
            <a:miter lim="800000"/>
            <a:headEnd/>
            <a:tailEnd/>
          </a:ln>
        </p:spPr>
        <p:txBody>
          <a:bodyPr>
            <a:spAutoFit/>
          </a:bodyPr>
          <a:lstStyle/>
          <a:p>
            <a:pPr algn="ctr">
              <a:defRPr/>
            </a:pPr>
            <a:r>
              <a:rPr lang="en-US" b="1" dirty="0">
                <a:solidFill>
                  <a:schemeClr val="accent2">
                    <a:lumMod val="75000"/>
                  </a:schemeClr>
                </a:solidFill>
                <a:latin typeface="Calibri" pitchFamily="34" charset="0"/>
                <a:cs typeface="+mn-cs"/>
              </a:rPr>
              <a:t>Student #4</a:t>
            </a:r>
          </a:p>
        </p:txBody>
      </p:sp>
      <p:sp>
        <p:nvSpPr>
          <p:cNvPr id="19" name="Title 18"/>
          <p:cNvSpPr>
            <a:spLocks noGrp="1"/>
          </p:cNvSpPr>
          <p:nvPr>
            <p:ph type="title"/>
          </p:nvPr>
        </p:nvSpPr>
        <p:spPr>
          <a:xfrm>
            <a:off x="0" y="0"/>
            <a:ext cx="9144000" cy="609600"/>
          </a:xfrm>
          <a:solidFill>
            <a:schemeClr val="bg1">
              <a:lumMod val="85000"/>
            </a:schemeClr>
          </a:solidFill>
        </p:spPr>
        <p:txBody>
          <a:bodyPr rtlCol="0">
            <a:normAutofit/>
          </a:bodyPr>
          <a:lstStyle/>
          <a:p>
            <a:pPr eaLnBrk="1" fontAlgn="auto" hangingPunct="1">
              <a:spcAft>
                <a:spcPts val="0"/>
              </a:spcAft>
              <a:defRPr/>
            </a:pPr>
            <a:r>
              <a:rPr lang="en-US" sz="2800" b="1" dirty="0" smtClean="0">
                <a:solidFill>
                  <a:schemeClr val="accent2">
                    <a:lumMod val="75000"/>
                  </a:schemeClr>
                </a:solidFill>
              </a:rPr>
              <a:t>ADD/ADHD Last Year Cell Cycle Mitosis Test </a:t>
            </a:r>
          </a:p>
        </p:txBody>
      </p:sp>
    </p:spTree>
  </p:cSld>
  <p:clrMapOvr>
    <a:masterClrMapping/>
  </p:clrMapOvr>
  <p:transition spd="slow">
    <p:rand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mtClean="0"/>
              <a:t>Strategy</a:t>
            </a:r>
          </a:p>
        </p:txBody>
      </p:sp>
      <p:sp>
        <p:nvSpPr>
          <p:cNvPr id="3" name="Content Placeholder 2"/>
          <p:cNvSpPr>
            <a:spLocks noGrp="1"/>
          </p:cNvSpPr>
          <p:nvPr>
            <p:ph idx="1"/>
          </p:nvPr>
        </p:nvSpPr>
        <p:spPr>
          <a:xfrm>
            <a:off x="457200" y="1676400"/>
            <a:ext cx="8229600" cy="4625609"/>
          </a:xfrm>
        </p:spPr>
        <p:txBody>
          <a:bodyPr rtlCol="0">
            <a:normAutofit fontScale="92500" lnSpcReduction="10000"/>
          </a:bodyPr>
          <a:lstStyle/>
          <a:p>
            <a:pPr eaLnBrk="1" fontAlgn="auto" hangingPunct="1">
              <a:spcAft>
                <a:spcPts val="0"/>
              </a:spcAft>
              <a:buFont typeface="Arial" pitchFamily="34" charset="0"/>
              <a:buChar char="•"/>
              <a:defRPr/>
            </a:pPr>
            <a:r>
              <a:rPr lang="en-US" dirty="0" smtClean="0"/>
              <a:t>Technological Module – Cell Cycle Mitosis Unit</a:t>
            </a:r>
          </a:p>
          <a:p>
            <a:pPr lvl="1" eaLnBrk="1" fontAlgn="auto" hangingPunct="1">
              <a:spcAft>
                <a:spcPts val="0"/>
              </a:spcAft>
              <a:buFont typeface="Arial" pitchFamily="34" charset="0"/>
              <a:buChar char="–"/>
              <a:defRPr/>
            </a:pPr>
            <a:r>
              <a:rPr lang="en-US" dirty="0" smtClean="0"/>
              <a:t>Reinforce the regular class.</a:t>
            </a:r>
          </a:p>
          <a:p>
            <a:pPr lvl="2" eaLnBrk="1" fontAlgn="auto" hangingPunct="1">
              <a:spcAft>
                <a:spcPts val="0"/>
              </a:spcAft>
              <a:buFont typeface="Arial" pitchFamily="34" charset="0"/>
              <a:buChar char="•"/>
              <a:defRPr/>
            </a:pPr>
            <a:r>
              <a:rPr lang="en-US" dirty="0" smtClean="0"/>
              <a:t>The cell cycle unit was divided in four sub-topics: </a:t>
            </a:r>
          </a:p>
          <a:p>
            <a:pPr lvl="3" eaLnBrk="1" fontAlgn="auto" hangingPunct="1">
              <a:spcAft>
                <a:spcPts val="0"/>
              </a:spcAft>
              <a:buFont typeface="Arial" pitchFamily="34" charset="0"/>
              <a:buChar char="–"/>
              <a:defRPr/>
            </a:pPr>
            <a:r>
              <a:rPr lang="en-US" dirty="0" smtClean="0"/>
              <a:t> Different cells and their sizes  </a:t>
            </a:r>
          </a:p>
          <a:p>
            <a:pPr lvl="3" eaLnBrk="1" fontAlgn="auto" hangingPunct="1">
              <a:spcAft>
                <a:spcPts val="0"/>
              </a:spcAft>
              <a:buFont typeface="Arial" pitchFamily="34" charset="0"/>
              <a:buChar char="–"/>
              <a:defRPr/>
            </a:pPr>
            <a:r>
              <a:rPr lang="en-US" dirty="0" smtClean="0"/>
              <a:t>Reasons of the cell size limitation</a:t>
            </a:r>
          </a:p>
          <a:p>
            <a:pPr lvl="3" eaLnBrk="1" fontAlgn="auto" hangingPunct="1">
              <a:spcAft>
                <a:spcPts val="0"/>
              </a:spcAft>
              <a:buFont typeface="Arial" pitchFamily="34" charset="0"/>
              <a:buChar char="–"/>
              <a:defRPr/>
            </a:pPr>
            <a:r>
              <a:rPr lang="en-US" dirty="0" smtClean="0"/>
              <a:t>  Cell Cycle</a:t>
            </a:r>
          </a:p>
          <a:p>
            <a:pPr lvl="4" eaLnBrk="1" fontAlgn="auto" hangingPunct="1">
              <a:spcAft>
                <a:spcPts val="0"/>
              </a:spcAft>
              <a:buFont typeface="Arial" pitchFamily="34" charset="0"/>
              <a:buChar char="–"/>
              <a:defRPr/>
            </a:pPr>
            <a:r>
              <a:rPr lang="en-US" dirty="0" err="1" smtClean="0"/>
              <a:t>Interphase</a:t>
            </a:r>
            <a:endParaRPr lang="en-US" dirty="0" smtClean="0"/>
          </a:p>
          <a:p>
            <a:pPr lvl="4" eaLnBrk="1" fontAlgn="auto" hangingPunct="1">
              <a:spcAft>
                <a:spcPts val="0"/>
              </a:spcAft>
              <a:buFont typeface="Arial" pitchFamily="34" charset="0"/>
              <a:buChar char="–"/>
              <a:defRPr/>
            </a:pPr>
            <a:r>
              <a:rPr lang="en-US" dirty="0" smtClean="0"/>
              <a:t>Mitosis </a:t>
            </a:r>
          </a:p>
          <a:p>
            <a:pPr lvl="2" eaLnBrk="1" fontAlgn="auto" hangingPunct="1">
              <a:spcAft>
                <a:spcPts val="0"/>
              </a:spcAft>
              <a:buFont typeface="Arial" pitchFamily="34" charset="0"/>
              <a:buChar char="•"/>
              <a:defRPr/>
            </a:pPr>
            <a:r>
              <a:rPr lang="en-US" dirty="0" smtClean="0"/>
              <a:t>As the subtopics are covered during the science class, the students will be working the module in the special education classroom </a:t>
            </a:r>
          </a:p>
          <a:p>
            <a:pPr lvl="3" eaLnBrk="1" fontAlgn="auto" hangingPunct="1">
              <a:spcAft>
                <a:spcPts val="0"/>
              </a:spcAft>
              <a:buNone/>
              <a:defRPr/>
            </a:pPr>
            <a:endParaRPr lang="en-US" dirty="0" smtClean="0"/>
          </a:p>
        </p:txBody>
      </p:sp>
    </p:spTree>
  </p:cSld>
  <p:clrMapOvr>
    <a:masterClrMapping/>
  </p:clrMapOvr>
  <p:transition spd="slow">
    <p:rand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s-PR" smtClean="0"/>
          </a:p>
        </p:txBody>
      </p:sp>
      <p:pic>
        <p:nvPicPr>
          <p:cNvPr id="6" name="video modulo.wmv">
            <a:hlinkClick r:id="" action="ppaction://media"/>
          </p:cNvPr>
          <p:cNvPicPr>
            <a:picLocks noGrp="1" noRot="1" noChangeAspect="1"/>
          </p:cNvPicPr>
          <p:nvPr>
            <p:ph idx="1"/>
            <a:videoFile r:link="rId1"/>
          </p:nvPr>
        </p:nvPicPr>
        <p:blipFill>
          <a:blip r:embed="rId4" cstate="print"/>
          <a:srcRect/>
          <a:stretch>
            <a:fillRect/>
          </a:stretch>
        </p:blipFill>
        <p:spPr>
          <a:xfrm>
            <a:off x="1524000" y="1576388"/>
            <a:ext cx="6096000" cy="4572000"/>
          </a:xfr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0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mtClean="0"/>
              <a:t>Population</a:t>
            </a:r>
          </a:p>
        </p:txBody>
      </p:sp>
      <p:sp>
        <p:nvSpPr>
          <p:cNvPr id="11267" name="Content Placeholder 2"/>
          <p:cNvSpPr>
            <a:spLocks noGrp="1"/>
          </p:cNvSpPr>
          <p:nvPr>
            <p:ph idx="1"/>
          </p:nvPr>
        </p:nvSpPr>
        <p:spPr/>
        <p:txBody>
          <a:bodyPr/>
          <a:lstStyle/>
          <a:p>
            <a:pPr eaLnBrk="1" hangingPunct="1"/>
            <a:r>
              <a:rPr lang="en-US" dirty="0" smtClean="0"/>
              <a:t>A total of 26 students with ADD/ADHD</a:t>
            </a:r>
          </a:p>
          <a:p>
            <a:pPr lvl="1" eaLnBrk="1" hangingPunct="1"/>
            <a:r>
              <a:rPr lang="en-US" dirty="0" smtClean="0"/>
              <a:t>The investigation was limited to 7 students.</a:t>
            </a:r>
          </a:p>
          <a:p>
            <a:pPr lvl="2" eaLnBrk="1" hangingPunct="1"/>
            <a:r>
              <a:rPr lang="en-US" dirty="0" smtClean="0"/>
              <a:t>2 students per group</a:t>
            </a:r>
          </a:p>
          <a:p>
            <a:pPr lvl="2" eaLnBrk="1" hangingPunct="1">
              <a:buNone/>
            </a:pPr>
            <a:endParaRPr lang="en-US" dirty="0" smtClean="0"/>
          </a:p>
          <a:p>
            <a:pPr eaLnBrk="1" hangingPunct="1"/>
            <a:r>
              <a:rPr lang="en-US" dirty="0" smtClean="0"/>
              <a:t>Reason for the amount of sample </a:t>
            </a:r>
          </a:p>
          <a:p>
            <a:pPr lvl="2" eaLnBrk="1" hangingPunct="1"/>
            <a:r>
              <a:rPr lang="en-US" dirty="0" smtClean="0"/>
              <a:t>Only two computers at Special Education classroom</a:t>
            </a:r>
          </a:p>
          <a:p>
            <a:pPr lvl="2" eaLnBrk="1" hangingPunct="1"/>
            <a:r>
              <a:rPr lang="en-US" dirty="0" smtClean="0"/>
              <a:t>Computer lab is not available</a:t>
            </a:r>
          </a:p>
        </p:txBody>
      </p:sp>
    </p:spTree>
  </p:cSld>
  <p:clrMapOvr>
    <a:masterClrMapping/>
  </p:clrMapOvr>
  <p:transition spd="slow">
    <p:rand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smtClean="0"/>
              <a:t>Methodology</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Assessment</a:t>
            </a:r>
          </a:p>
          <a:p>
            <a:pPr eaLnBrk="1" fontAlgn="auto" hangingPunct="1">
              <a:spcAft>
                <a:spcPts val="0"/>
              </a:spcAft>
              <a:buFont typeface="Arial" pitchFamily="34" charset="0"/>
              <a:buChar char="•"/>
              <a:defRPr/>
            </a:pPr>
            <a:r>
              <a:rPr lang="en-US" dirty="0" smtClean="0"/>
              <a:t>Pre/post  test</a:t>
            </a:r>
          </a:p>
          <a:p>
            <a:pPr>
              <a:buFont typeface="Arial" pitchFamily="34" charset="0"/>
              <a:buChar char="•"/>
              <a:defRPr/>
            </a:pPr>
            <a:r>
              <a:rPr lang="en-US" dirty="0" smtClean="0"/>
              <a:t>Quiz of each sub-topic</a:t>
            </a:r>
          </a:p>
          <a:p>
            <a:pPr lvl="1" eaLnBrk="1" fontAlgn="auto" hangingPunct="1">
              <a:spcAft>
                <a:spcPts val="0"/>
              </a:spcAft>
              <a:buFont typeface="Arial" pitchFamily="34" charset="0"/>
              <a:buChar char="–"/>
              <a:defRPr/>
            </a:pPr>
            <a:r>
              <a:rPr lang="en-US" dirty="0" smtClean="0"/>
              <a:t>Different cells and their sizes </a:t>
            </a:r>
          </a:p>
          <a:p>
            <a:pPr lvl="1" eaLnBrk="1" fontAlgn="auto" hangingPunct="1">
              <a:spcAft>
                <a:spcPts val="0"/>
              </a:spcAft>
              <a:buFont typeface="Arial" pitchFamily="34" charset="0"/>
              <a:buChar char="–"/>
              <a:defRPr/>
            </a:pPr>
            <a:r>
              <a:rPr lang="en-US" dirty="0" smtClean="0"/>
              <a:t>Reasons of the cell size limitation</a:t>
            </a:r>
          </a:p>
          <a:p>
            <a:pPr lvl="1" eaLnBrk="1" fontAlgn="auto" hangingPunct="1">
              <a:spcAft>
                <a:spcPts val="0"/>
              </a:spcAft>
              <a:buFont typeface="Arial" pitchFamily="34" charset="0"/>
              <a:buChar char="–"/>
              <a:defRPr/>
            </a:pPr>
            <a:r>
              <a:rPr lang="en-US" dirty="0" err="1" smtClean="0"/>
              <a:t>Interphase</a:t>
            </a:r>
            <a:endParaRPr lang="en-US" dirty="0" smtClean="0"/>
          </a:p>
          <a:p>
            <a:pPr lvl="1" eaLnBrk="1" fontAlgn="auto" hangingPunct="1">
              <a:spcAft>
                <a:spcPts val="0"/>
              </a:spcAft>
              <a:buFont typeface="Arial" pitchFamily="34" charset="0"/>
              <a:buChar char="–"/>
              <a:defRPr/>
            </a:pPr>
            <a:r>
              <a:rPr lang="en-US" dirty="0" smtClean="0"/>
              <a:t>Mitosis</a:t>
            </a:r>
          </a:p>
          <a:p>
            <a:pPr eaLnBrk="1" fontAlgn="auto" hangingPunct="1">
              <a:spcAft>
                <a:spcPts val="0"/>
              </a:spcAft>
              <a:buFont typeface="Arial" pitchFamily="34" charset="0"/>
              <a:buChar char="•"/>
              <a:defRPr/>
            </a:pPr>
            <a:r>
              <a:rPr lang="en-US" dirty="0" smtClean="0"/>
              <a:t>Journal</a:t>
            </a:r>
          </a:p>
          <a:p>
            <a:pPr eaLnBrk="1" fontAlgn="auto" hangingPunct="1">
              <a:spcAft>
                <a:spcPts val="0"/>
              </a:spcAft>
              <a:buFont typeface="Arial" pitchFamily="34" charset="0"/>
              <a:buChar char="•"/>
              <a:defRPr/>
            </a:pPr>
            <a:r>
              <a:rPr lang="en-US" dirty="0" smtClean="0"/>
              <a:t>Virtual Lab </a:t>
            </a:r>
          </a:p>
          <a:p>
            <a:pPr eaLnBrk="1" fontAlgn="auto" hangingPunct="1">
              <a:spcAft>
                <a:spcPts val="0"/>
              </a:spcAft>
              <a:buFont typeface="Arial" pitchFamily="34" charset="0"/>
              <a:buChar char="•"/>
              <a:defRPr/>
            </a:pPr>
            <a:r>
              <a:rPr lang="en-US" dirty="0" smtClean="0"/>
              <a:t>Test</a:t>
            </a:r>
          </a:p>
        </p:txBody>
      </p:sp>
    </p:spTree>
  </p:cSld>
  <p:clrMapOvr>
    <a:masterClrMapping/>
  </p:clrMapOvr>
  <p:transition spd="slow">
    <p:rand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Chart 5"/>
          <p:cNvGraphicFramePr>
            <a:graphicFrameLocks/>
          </p:cNvGraphicFramePr>
          <p:nvPr/>
        </p:nvGraphicFramePr>
        <p:xfrm>
          <a:off x="558800" y="101600"/>
          <a:ext cx="5781675" cy="3632200"/>
        </p:xfrm>
        <a:graphic>
          <a:graphicData uri="http://schemas.openxmlformats.org/presentationml/2006/ole">
            <p:oleObj spid="_x0000_s20482" name="Worksheet" r:id="rId4" imgW="5781780" imgH="3629025" progId="Excel.Sheet.8">
              <p:embed/>
            </p:oleObj>
          </a:graphicData>
        </a:graphic>
      </p:graphicFrame>
      <p:graphicFrame>
        <p:nvGraphicFramePr>
          <p:cNvPr id="2051" name="Chart 6"/>
          <p:cNvGraphicFramePr>
            <a:graphicFrameLocks/>
          </p:cNvGraphicFramePr>
          <p:nvPr/>
        </p:nvGraphicFramePr>
        <p:xfrm>
          <a:off x="2387600" y="3302000"/>
          <a:ext cx="6391275" cy="3822700"/>
        </p:xfrm>
        <a:graphic>
          <a:graphicData uri="http://schemas.openxmlformats.org/presentationml/2006/ole">
            <p:oleObj spid="_x0000_s20483" name="Worksheet" r:id="rId5" imgW="6391170" imgH="3819615" progId="Excel.Sheet.8">
              <p:embed/>
            </p:oleObj>
          </a:graphicData>
        </a:graphic>
      </p:graphicFrame>
    </p:spTree>
  </p:cSld>
  <p:clrMapOvr>
    <a:masterClrMapping/>
  </p:clrMapOvr>
  <p:transition spd="slow">
    <p:rand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Content Placeholder 6"/>
          <p:cNvGraphicFramePr>
            <a:graphicFrameLocks noGrp="1"/>
          </p:cNvGraphicFramePr>
          <p:nvPr>
            <p:ph sz="half" idx="4294967295"/>
          </p:nvPr>
        </p:nvGraphicFramePr>
        <p:xfrm>
          <a:off x="152400" y="0"/>
          <a:ext cx="4445000" cy="3378200"/>
        </p:xfrm>
        <a:graphic>
          <a:graphicData uri="http://schemas.openxmlformats.org/presentationml/2006/ole">
            <p:oleObj spid="_x0000_s21506" r:id="rId4" imgW="4444369" imgH="3377477" progId="Excel.Sheet.8">
              <p:embed/>
            </p:oleObj>
          </a:graphicData>
        </a:graphic>
      </p:graphicFrame>
      <p:graphicFrame>
        <p:nvGraphicFramePr>
          <p:cNvPr id="3075" name="Chart 7"/>
          <p:cNvGraphicFramePr>
            <a:graphicFrameLocks/>
          </p:cNvGraphicFramePr>
          <p:nvPr/>
        </p:nvGraphicFramePr>
        <p:xfrm>
          <a:off x="4445000" y="101600"/>
          <a:ext cx="4521200" cy="3124200"/>
        </p:xfrm>
        <a:graphic>
          <a:graphicData uri="http://schemas.openxmlformats.org/presentationml/2006/ole">
            <p:oleObj spid="_x0000_s21507" r:id="rId5" imgW="4523624" imgH="3121423" progId="Excel.Sheet.8">
              <p:embed/>
            </p:oleObj>
          </a:graphicData>
        </a:graphic>
      </p:graphicFrame>
      <p:graphicFrame>
        <p:nvGraphicFramePr>
          <p:cNvPr id="3076" name="Chart 8"/>
          <p:cNvGraphicFramePr>
            <a:graphicFrameLocks/>
          </p:cNvGraphicFramePr>
          <p:nvPr/>
        </p:nvGraphicFramePr>
        <p:xfrm>
          <a:off x="101600" y="3378200"/>
          <a:ext cx="4216400" cy="3276600"/>
        </p:xfrm>
        <a:graphic>
          <a:graphicData uri="http://schemas.openxmlformats.org/presentationml/2006/ole">
            <p:oleObj spid="_x0000_s21508" r:id="rId6" imgW="4212701" imgH="3279932" progId="Excel.Sheet.8">
              <p:embed/>
            </p:oleObj>
          </a:graphicData>
        </a:graphic>
      </p:graphicFrame>
      <p:graphicFrame>
        <p:nvGraphicFramePr>
          <p:cNvPr id="3077" name="Chart 9"/>
          <p:cNvGraphicFramePr>
            <a:graphicFrameLocks/>
          </p:cNvGraphicFramePr>
          <p:nvPr/>
        </p:nvGraphicFramePr>
        <p:xfrm>
          <a:off x="4292600" y="3225800"/>
          <a:ext cx="4749800" cy="3683000"/>
        </p:xfrm>
        <a:graphic>
          <a:graphicData uri="http://schemas.openxmlformats.org/presentationml/2006/ole">
            <p:oleObj spid="_x0000_s21509" r:id="rId7" imgW="4749196" imgH="3682303" progId="Excel.Sheet.8">
              <p:embed/>
            </p:oleObj>
          </a:graphicData>
        </a:graphic>
      </p:graphicFrame>
    </p:spTree>
  </p:cSld>
  <p:clrMapOvr>
    <a:masterClrMapping/>
  </p:clrMapOvr>
  <p:transition spd="slow">
    <p:rand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410200" y="152400"/>
            <a:ext cx="3581400" cy="914400"/>
          </a:xfrm>
        </p:spPr>
        <p:txBody>
          <a:bodyPr/>
          <a:lstStyle/>
          <a:p>
            <a:r>
              <a:rPr lang="en-US" smtClean="0"/>
              <a:t>Virtual Lab</a:t>
            </a:r>
          </a:p>
        </p:txBody>
      </p:sp>
      <p:sp>
        <p:nvSpPr>
          <p:cNvPr id="13315" name="Content Placeholder 8"/>
          <p:cNvSpPr>
            <a:spLocks noGrp="1"/>
          </p:cNvSpPr>
          <p:nvPr>
            <p:ph sz="half" idx="1"/>
          </p:nvPr>
        </p:nvSpPr>
        <p:spPr/>
        <p:txBody>
          <a:bodyPr/>
          <a:lstStyle/>
          <a:p>
            <a:endParaRPr lang="es-PR" smtClean="0"/>
          </a:p>
        </p:txBody>
      </p:sp>
      <p:sp>
        <p:nvSpPr>
          <p:cNvPr id="13316" name="Content Placeholder 9"/>
          <p:cNvSpPr>
            <a:spLocks noGrp="1"/>
          </p:cNvSpPr>
          <p:nvPr>
            <p:ph sz="half" idx="2"/>
          </p:nvPr>
        </p:nvSpPr>
        <p:spPr>
          <a:xfrm>
            <a:off x="5410200" y="914400"/>
            <a:ext cx="3581400" cy="5638800"/>
          </a:xfrm>
        </p:spPr>
        <p:txBody>
          <a:bodyPr/>
          <a:lstStyle/>
          <a:p>
            <a:r>
              <a:rPr lang="en-US" sz="2400" dirty="0" smtClean="0"/>
              <a:t>Virtual Lab Journal Comments:</a:t>
            </a:r>
          </a:p>
          <a:p>
            <a:pPr lvl="1"/>
            <a:r>
              <a:rPr lang="en-US" sz="2000" dirty="0" smtClean="0"/>
              <a:t>Virtual Lab: “Today I really learn to classify the phase of the cell”. </a:t>
            </a:r>
          </a:p>
          <a:p>
            <a:pPr lvl="1"/>
            <a:r>
              <a:rPr lang="en-US" sz="2000" dirty="0" smtClean="0"/>
              <a:t>Virtual Lab: “At the beginning I don’t pay attention how to classify the phase of the cell, but with the repetition I understand how to make it”. </a:t>
            </a:r>
          </a:p>
          <a:p>
            <a:endParaRPr lang="en-US" sz="2400" dirty="0" smtClean="0"/>
          </a:p>
          <a:p>
            <a:endParaRPr lang="en-US" sz="2400" dirty="0" smtClean="0"/>
          </a:p>
          <a:p>
            <a:endParaRPr lang="en-US" sz="2400" dirty="0" smtClean="0"/>
          </a:p>
        </p:txBody>
      </p:sp>
      <p:sp>
        <p:nvSpPr>
          <p:cNvPr id="13317" name="AutoShape 6" descr="https://mail-attachment.googleusercontent.com/attachment/?ui=2&amp;ik=0bc291b244&amp;view=att&amp;th=135eac26a8b167a7&amp;attid=0.1&amp;disp=inline&amp;safe=1&amp;zw&amp;saduie=AG9B_P-20l7sF68lB1kWp0nQd0Ku&amp;sadet=1331083537048&amp;sads=WgaE0rjo090Dk3vSISaJoQ_9Unc"/>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PR"/>
          </a:p>
        </p:txBody>
      </p:sp>
      <p:sp>
        <p:nvSpPr>
          <p:cNvPr id="13318" name="AutoShape 8" descr="https://mail-attachment.googleusercontent.com/attachment/?ui=2&amp;ik=0bc291b244&amp;view=att&amp;th=135eac26a8b167a7&amp;attid=0.1&amp;disp=inline&amp;safe=1&amp;zw&amp;saduie=AG9B_P-20l7sF68lB1kWp0nQd0Ku&amp;sadet=1331083537048&amp;sads=WgaE0rjo090Dk3vSISaJoQ_9Unc"/>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PR"/>
          </a:p>
        </p:txBody>
      </p:sp>
      <p:sp>
        <p:nvSpPr>
          <p:cNvPr id="13319" name="AutoShape 10" descr="https://mail-attachment.googleusercontent.com/attachment/?ui=2&amp;ik=0bc291b244&amp;view=att&amp;th=135eac26a8b167a7&amp;attid=0.1&amp;disp=inline&amp;safe=1&amp;zw&amp;saduie=AG9B_P-20l7sF68lB1kWp0nQd0Ku&amp;sadet=1331083537048&amp;sads=WgaE0rjo090Dk3vSISaJoQ_9Unc"/>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PR"/>
          </a:p>
        </p:txBody>
      </p:sp>
      <p:pic>
        <p:nvPicPr>
          <p:cNvPr id="13320" name="Picture 11" descr="C:\Users\Marcos\Downloads\new doc_3.jpg"/>
          <p:cNvPicPr>
            <a:picLocks noChangeAspect="1" noChangeArrowheads="1"/>
          </p:cNvPicPr>
          <p:nvPr/>
        </p:nvPicPr>
        <p:blipFill>
          <a:blip r:embed="rId3" cstate="print">
            <a:lum bright="34000"/>
            <a:grayscl/>
          </a:blip>
          <a:srcRect/>
          <a:stretch>
            <a:fillRect/>
          </a:stretch>
        </p:blipFill>
        <p:spPr bwMode="auto">
          <a:xfrm>
            <a:off x="304800" y="762000"/>
            <a:ext cx="4953000" cy="3793816"/>
          </a:xfrm>
          <a:prstGeom prst="rect">
            <a:avLst/>
          </a:prstGeom>
          <a:noFill/>
          <a:ln w="9525">
            <a:noFill/>
            <a:miter lim="800000"/>
            <a:headEnd/>
            <a:tailEnd/>
          </a:ln>
        </p:spPr>
      </p:pic>
      <p:pic>
        <p:nvPicPr>
          <p:cNvPr id="13321" name="Picture 4" descr="C:\Users\Marcos\Downloads\q.jpg"/>
          <p:cNvPicPr>
            <a:picLocks noChangeAspect="1" noChangeArrowheads="1"/>
          </p:cNvPicPr>
          <p:nvPr/>
        </p:nvPicPr>
        <p:blipFill>
          <a:blip r:embed="rId4" cstate="print">
            <a:lum bright="12000" contrast="14000"/>
            <a:grayscl/>
          </a:blip>
          <a:srcRect/>
          <a:stretch>
            <a:fillRect/>
          </a:stretch>
        </p:blipFill>
        <p:spPr bwMode="auto">
          <a:xfrm>
            <a:off x="533400" y="4114800"/>
            <a:ext cx="4800600" cy="2574978"/>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533400" y="0"/>
            <a:ext cx="8229600" cy="487363"/>
          </a:xfrm>
        </p:spPr>
        <p:txBody>
          <a:bodyPr>
            <a:normAutofit fontScale="90000"/>
          </a:bodyPr>
          <a:lstStyle/>
          <a:p>
            <a:r>
              <a:rPr lang="en-US" smtClean="0"/>
              <a:t>Test</a:t>
            </a:r>
          </a:p>
        </p:txBody>
      </p:sp>
      <p:pic>
        <p:nvPicPr>
          <p:cNvPr id="14339" name="Picture 4" descr="C:\Users\Marcos\Downloads\new doc_4.jpg"/>
          <p:cNvPicPr>
            <a:picLocks noChangeAspect="1" noChangeArrowheads="1"/>
          </p:cNvPicPr>
          <p:nvPr/>
        </p:nvPicPr>
        <p:blipFill>
          <a:blip r:embed="rId3" cstate="print">
            <a:lum bright="2000" contrast="4000"/>
            <a:grayscl/>
          </a:blip>
          <a:srcRect l="6670" t="2222" r="42529"/>
          <a:stretch>
            <a:fillRect/>
          </a:stretch>
        </p:blipFill>
        <p:spPr bwMode="auto">
          <a:xfrm>
            <a:off x="0" y="2819400"/>
            <a:ext cx="1295400" cy="4038600"/>
          </a:xfrm>
          <a:prstGeom prst="rect">
            <a:avLst/>
          </a:prstGeom>
          <a:noFill/>
          <a:ln w="9525">
            <a:noFill/>
            <a:miter lim="800000"/>
            <a:headEnd/>
            <a:tailEnd/>
          </a:ln>
        </p:spPr>
      </p:pic>
      <p:pic>
        <p:nvPicPr>
          <p:cNvPr id="14340" name="Picture 5" descr="C:\Users\Marcos\Downloads\new doc_5.jpg"/>
          <p:cNvPicPr>
            <a:picLocks noChangeAspect="1" noChangeArrowheads="1"/>
          </p:cNvPicPr>
          <p:nvPr/>
        </p:nvPicPr>
        <p:blipFill>
          <a:blip r:embed="rId4" cstate="print">
            <a:lum bright="20000"/>
            <a:grayscl/>
          </a:blip>
          <a:srcRect l="5000" t="63333" r="63499"/>
          <a:stretch>
            <a:fillRect/>
          </a:stretch>
        </p:blipFill>
        <p:spPr bwMode="auto">
          <a:xfrm>
            <a:off x="0" y="304800"/>
            <a:ext cx="1295400" cy="2514600"/>
          </a:xfrm>
          <a:prstGeom prst="rect">
            <a:avLst/>
          </a:prstGeom>
          <a:noFill/>
          <a:ln w="9525">
            <a:noFill/>
            <a:miter lim="800000"/>
            <a:headEnd/>
            <a:tailEnd/>
          </a:ln>
        </p:spPr>
      </p:pic>
      <p:pic>
        <p:nvPicPr>
          <p:cNvPr id="14341" name="Picture 6" descr="C:\Users\Marcos\Downloads\new doc_6.jpg"/>
          <p:cNvPicPr>
            <a:picLocks noChangeAspect="1" noChangeArrowheads="1"/>
          </p:cNvPicPr>
          <p:nvPr/>
        </p:nvPicPr>
        <p:blipFill>
          <a:blip r:embed="rId5" cstate="print">
            <a:lum bright="24000"/>
            <a:grayscl/>
          </a:blip>
          <a:srcRect t="56667" r="67999" b="5556"/>
          <a:stretch>
            <a:fillRect/>
          </a:stretch>
        </p:blipFill>
        <p:spPr bwMode="auto">
          <a:xfrm>
            <a:off x="1295400" y="304800"/>
            <a:ext cx="1371600" cy="2590800"/>
          </a:xfrm>
          <a:prstGeom prst="rect">
            <a:avLst/>
          </a:prstGeom>
          <a:noFill/>
          <a:ln w="9525">
            <a:noFill/>
            <a:miter lim="800000"/>
            <a:headEnd/>
            <a:tailEnd/>
          </a:ln>
        </p:spPr>
      </p:pic>
      <p:pic>
        <p:nvPicPr>
          <p:cNvPr id="14342" name="Picture 7" descr="C:\Users\Marcos\Downloads\new doc_7.jpg"/>
          <p:cNvPicPr>
            <a:picLocks noChangeAspect="1" noChangeArrowheads="1"/>
          </p:cNvPicPr>
          <p:nvPr/>
        </p:nvPicPr>
        <p:blipFill>
          <a:blip r:embed="rId6" cstate="print">
            <a:lum bright="14000"/>
            <a:grayscl/>
          </a:blip>
          <a:srcRect l="5000" r="64999"/>
          <a:stretch>
            <a:fillRect/>
          </a:stretch>
        </p:blipFill>
        <p:spPr bwMode="auto">
          <a:xfrm>
            <a:off x="1295400" y="2819400"/>
            <a:ext cx="1371600" cy="4038600"/>
          </a:xfrm>
          <a:prstGeom prst="rect">
            <a:avLst/>
          </a:prstGeom>
          <a:noFill/>
          <a:ln w="9525">
            <a:noFill/>
            <a:miter lim="800000"/>
            <a:headEnd/>
            <a:tailEnd/>
          </a:ln>
        </p:spPr>
      </p:pic>
      <p:cxnSp>
        <p:nvCxnSpPr>
          <p:cNvPr id="11" name="Straight Connector 10"/>
          <p:cNvCxnSpPr/>
          <p:nvPr/>
        </p:nvCxnSpPr>
        <p:spPr>
          <a:xfrm>
            <a:off x="1295400" y="304800"/>
            <a:ext cx="0" cy="6553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344" name="Picture 8" descr="C:\Users\Marcos\Downloads\new doc_9.jpg"/>
          <p:cNvPicPr>
            <a:picLocks noChangeAspect="1" noChangeArrowheads="1"/>
          </p:cNvPicPr>
          <p:nvPr/>
        </p:nvPicPr>
        <p:blipFill>
          <a:blip r:embed="rId7" cstate="print">
            <a:lum bright="10000"/>
            <a:grayscl/>
          </a:blip>
          <a:srcRect l="9000" r="57500"/>
          <a:stretch>
            <a:fillRect/>
          </a:stretch>
        </p:blipFill>
        <p:spPr bwMode="auto">
          <a:xfrm>
            <a:off x="2667000" y="2819400"/>
            <a:ext cx="1227138" cy="4038600"/>
          </a:xfrm>
          <a:prstGeom prst="rect">
            <a:avLst/>
          </a:prstGeom>
          <a:noFill/>
          <a:ln w="9525">
            <a:noFill/>
            <a:miter lim="800000"/>
            <a:headEnd/>
            <a:tailEnd/>
          </a:ln>
        </p:spPr>
      </p:pic>
      <p:pic>
        <p:nvPicPr>
          <p:cNvPr id="14345" name="Picture 9" descr="C:\Users\Marcos\Downloads\new doc_8.jpg"/>
          <p:cNvPicPr>
            <a:picLocks noChangeAspect="1" noChangeArrowheads="1"/>
          </p:cNvPicPr>
          <p:nvPr/>
        </p:nvPicPr>
        <p:blipFill>
          <a:blip r:embed="rId8" cstate="print">
            <a:lum bright="20000"/>
            <a:grayscl/>
          </a:blip>
          <a:srcRect t="63333" r="67999"/>
          <a:stretch>
            <a:fillRect/>
          </a:stretch>
        </p:blipFill>
        <p:spPr bwMode="auto">
          <a:xfrm>
            <a:off x="2667000" y="304800"/>
            <a:ext cx="1295400" cy="2514600"/>
          </a:xfrm>
          <a:prstGeom prst="rect">
            <a:avLst/>
          </a:prstGeom>
          <a:noFill/>
          <a:ln w="9525">
            <a:noFill/>
            <a:miter lim="800000"/>
            <a:headEnd/>
            <a:tailEnd/>
          </a:ln>
        </p:spPr>
      </p:pic>
      <p:cxnSp>
        <p:nvCxnSpPr>
          <p:cNvPr id="17" name="Straight Connector 16"/>
          <p:cNvCxnSpPr/>
          <p:nvPr/>
        </p:nvCxnSpPr>
        <p:spPr>
          <a:xfrm>
            <a:off x="2667000" y="304800"/>
            <a:ext cx="0" cy="6553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347" name="Picture 10" descr="C:\Users\Marcos\Downloads\new doc_10.jpg"/>
          <p:cNvPicPr>
            <a:picLocks noChangeAspect="1" noChangeArrowheads="1"/>
          </p:cNvPicPr>
          <p:nvPr/>
        </p:nvPicPr>
        <p:blipFill>
          <a:blip r:embed="rId9" cstate="print">
            <a:lum bright="16000"/>
            <a:grayscl/>
          </a:blip>
          <a:srcRect l="5000" r="51500"/>
          <a:stretch>
            <a:fillRect/>
          </a:stretch>
        </p:blipFill>
        <p:spPr bwMode="auto">
          <a:xfrm>
            <a:off x="3886200" y="2743200"/>
            <a:ext cx="1325563" cy="4114800"/>
          </a:xfrm>
          <a:prstGeom prst="rect">
            <a:avLst/>
          </a:prstGeom>
          <a:noFill/>
          <a:ln w="9525">
            <a:noFill/>
            <a:miter lim="800000"/>
            <a:headEnd/>
            <a:tailEnd/>
          </a:ln>
        </p:spPr>
      </p:pic>
      <p:pic>
        <p:nvPicPr>
          <p:cNvPr id="14348" name="Picture 11" descr="C:\Users\Marcos\Downloads\new doc_11.jpg"/>
          <p:cNvPicPr>
            <a:picLocks noChangeAspect="1" noChangeArrowheads="1"/>
          </p:cNvPicPr>
          <p:nvPr/>
        </p:nvPicPr>
        <p:blipFill>
          <a:blip r:embed="rId10" cstate="print">
            <a:lum bright="24000"/>
            <a:grayscl/>
          </a:blip>
          <a:srcRect l="5000" t="53334" r="57500" b="13333"/>
          <a:stretch>
            <a:fillRect/>
          </a:stretch>
        </p:blipFill>
        <p:spPr bwMode="auto">
          <a:xfrm>
            <a:off x="3886200" y="304800"/>
            <a:ext cx="1371600" cy="2438400"/>
          </a:xfrm>
          <a:prstGeom prst="rect">
            <a:avLst/>
          </a:prstGeom>
          <a:noFill/>
          <a:ln w="9525">
            <a:noFill/>
            <a:miter lim="800000"/>
            <a:headEnd/>
            <a:tailEnd/>
          </a:ln>
        </p:spPr>
      </p:pic>
      <p:cxnSp>
        <p:nvCxnSpPr>
          <p:cNvPr id="20" name="Straight Connector 19"/>
          <p:cNvCxnSpPr/>
          <p:nvPr/>
        </p:nvCxnSpPr>
        <p:spPr>
          <a:xfrm>
            <a:off x="3886200" y="304800"/>
            <a:ext cx="0" cy="6553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350" name="Picture 13" descr="C:\Users\Marcos\Downloads\new doc_12.jpg"/>
          <p:cNvPicPr>
            <a:picLocks noChangeAspect="1" noChangeArrowheads="1"/>
          </p:cNvPicPr>
          <p:nvPr/>
        </p:nvPicPr>
        <p:blipFill>
          <a:blip r:embed="rId11" cstate="print">
            <a:lum bright="4000"/>
            <a:grayscl/>
          </a:blip>
          <a:srcRect l="5000" r="50000"/>
          <a:stretch>
            <a:fillRect/>
          </a:stretch>
        </p:blipFill>
        <p:spPr bwMode="auto">
          <a:xfrm>
            <a:off x="5181600" y="2743200"/>
            <a:ext cx="1371600" cy="4114800"/>
          </a:xfrm>
          <a:prstGeom prst="rect">
            <a:avLst/>
          </a:prstGeom>
          <a:noFill/>
          <a:ln w="9525">
            <a:noFill/>
            <a:miter lim="800000"/>
            <a:headEnd/>
            <a:tailEnd/>
          </a:ln>
        </p:spPr>
      </p:pic>
      <p:sp>
        <p:nvSpPr>
          <p:cNvPr id="14351" name="AutoShape 15" descr="https://mail-attachment.googleusercontent.com/attachment/?ui=2&amp;ik=0bc291b244&amp;view=att&amp;th=1361450309ad3c0c&amp;attid=0.1&amp;disp=inline&amp;safe=1&amp;zw&amp;saduie=AG9B_P-20l7sF68lB1kWp0nQd0Ku&amp;sadet=1331781396268&amp;sads=Mq_EP3XJllpq2OtHGV8SJPHl4nc"/>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PR"/>
          </a:p>
        </p:txBody>
      </p:sp>
      <p:pic>
        <p:nvPicPr>
          <p:cNvPr id="14352" name="Picture 16" descr="C:\Users\Marcos\Downloads\new doc_13.jpg"/>
          <p:cNvPicPr>
            <a:picLocks noChangeAspect="1" noChangeArrowheads="1"/>
          </p:cNvPicPr>
          <p:nvPr/>
        </p:nvPicPr>
        <p:blipFill>
          <a:blip r:embed="rId12" cstate="print">
            <a:lum bright="12000"/>
            <a:grayscl/>
          </a:blip>
          <a:srcRect l="9500" t="42223" r="64999" b="20000"/>
          <a:stretch>
            <a:fillRect/>
          </a:stretch>
        </p:blipFill>
        <p:spPr bwMode="auto">
          <a:xfrm>
            <a:off x="5257800" y="304800"/>
            <a:ext cx="1295400" cy="2438400"/>
          </a:xfrm>
          <a:prstGeom prst="rect">
            <a:avLst/>
          </a:prstGeom>
          <a:noFill/>
          <a:ln w="9525">
            <a:noFill/>
            <a:miter lim="800000"/>
            <a:headEnd/>
            <a:tailEnd/>
          </a:ln>
        </p:spPr>
      </p:pic>
      <p:cxnSp>
        <p:nvCxnSpPr>
          <p:cNvPr id="27" name="Straight Connector 26"/>
          <p:cNvCxnSpPr/>
          <p:nvPr/>
        </p:nvCxnSpPr>
        <p:spPr>
          <a:xfrm>
            <a:off x="5181600" y="304800"/>
            <a:ext cx="0" cy="6553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354" name="Picture 17" descr="C:\Users\Marcos\Downloads\new doc_14.jpg"/>
          <p:cNvPicPr>
            <a:picLocks noChangeAspect="1" noChangeArrowheads="1"/>
          </p:cNvPicPr>
          <p:nvPr/>
        </p:nvPicPr>
        <p:blipFill>
          <a:blip r:embed="rId13" cstate="print">
            <a:lum bright="6000"/>
            <a:grayscl/>
          </a:blip>
          <a:srcRect l="9500" r="48500"/>
          <a:stretch>
            <a:fillRect/>
          </a:stretch>
        </p:blipFill>
        <p:spPr bwMode="auto">
          <a:xfrm>
            <a:off x="6553200" y="2743200"/>
            <a:ext cx="1279525" cy="4114800"/>
          </a:xfrm>
          <a:prstGeom prst="rect">
            <a:avLst/>
          </a:prstGeom>
          <a:noFill/>
          <a:ln w="9525">
            <a:noFill/>
            <a:miter lim="800000"/>
            <a:headEnd/>
            <a:tailEnd/>
          </a:ln>
        </p:spPr>
      </p:pic>
      <p:pic>
        <p:nvPicPr>
          <p:cNvPr id="14355" name="Picture 18" descr="C:\Users\Marcos\Downloads\new doc_15.jpg"/>
          <p:cNvPicPr>
            <a:picLocks noChangeAspect="1" noChangeArrowheads="1"/>
          </p:cNvPicPr>
          <p:nvPr/>
        </p:nvPicPr>
        <p:blipFill>
          <a:blip r:embed="rId14" cstate="print">
            <a:lum bright="16000"/>
            <a:grayscl/>
          </a:blip>
          <a:srcRect t="63333" r="64999"/>
          <a:stretch>
            <a:fillRect/>
          </a:stretch>
        </p:blipFill>
        <p:spPr bwMode="auto">
          <a:xfrm>
            <a:off x="6553200" y="304800"/>
            <a:ext cx="1295400" cy="2438400"/>
          </a:xfrm>
          <a:prstGeom prst="rect">
            <a:avLst/>
          </a:prstGeom>
          <a:noFill/>
          <a:ln w="9525">
            <a:noFill/>
            <a:miter lim="800000"/>
            <a:headEnd/>
            <a:tailEnd/>
          </a:ln>
        </p:spPr>
      </p:pic>
      <p:cxnSp>
        <p:nvCxnSpPr>
          <p:cNvPr id="30" name="Straight Connector 29"/>
          <p:cNvCxnSpPr/>
          <p:nvPr/>
        </p:nvCxnSpPr>
        <p:spPr>
          <a:xfrm>
            <a:off x="6553200" y="304800"/>
            <a:ext cx="0" cy="6553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357" name="Picture 19" descr="C:\Users\Marcos\Downloads\new doc_16.jpg"/>
          <p:cNvPicPr>
            <a:picLocks noChangeAspect="1" noChangeArrowheads="1"/>
          </p:cNvPicPr>
          <p:nvPr/>
        </p:nvPicPr>
        <p:blipFill>
          <a:blip r:embed="rId15" cstate="print">
            <a:lum bright="20000"/>
            <a:grayscl/>
          </a:blip>
          <a:srcRect l="5000" r="9500"/>
          <a:stretch>
            <a:fillRect/>
          </a:stretch>
        </p:blipFill>
        <p:spPr bwMode="auto">
          <a:xfrm>
            <a:off x="7848600" y="2743200"/>
            <a:ext cx="1295400" cy="4114800"/>
          </a:xfrm>
          <a:prstGeom prst="rect">
            <a:avLst/>
          </a:prstGeom>
          <a:noFill/>
          <a:ln w="9525">
            <a:noFill/>
            <a:miter lim="800000"/>
            <a:headEnd/>
            <a:tailEnd/>
          </a:ln>
        </p:spPr>
      </p:pic>
      <p:pic>
        <p:nvPicPr>
          <p:cNvPr id="14358" name="Picture 20" descr="C:\Users\Marcos\Downloads\new doc_17.jpg"/>
          <p:cNvPicPr>
            <a:picLocks noChangeAspect="1" noChangeArrowheads="1"/>
          </p:cNvPicPr>
          <p:nvPr/>
        </p:nvPicPr>
        <p:blipFill>
          <a:blip r:embed="rId16" cstate="print">
            <a:lum bright="20000"/>
            <a:grayscl/>
          </a:blip>
          <a:srcRect l="2000" t="58888" r="23000"/>
          <a:stretch>
            <a:fillRect/>
          </a:stretch>
        </p:blipFill>
        <p:spPr bwMode="auto">
          <a:xfrm>
            <a:off x="7848600" y="304800"/>
            <a:ext cx="1295400" cy="2438400"/>
          </a:xfrm>
          <a:prstGeom prst="rect">
            <a:avLst/>
          </a:prstGeom>
          <a:noFill/>
          <a:ln w="9525">
            <a:noFill/>
            <a:miter lim="800000"/>
            <a:headEnd/>
            <a:tailEnd/>
          </a:ln>
        </p:spPr>
      </p:pic>
      <p:cxnSp>
        <p:nvCxnSpPr>
          <p:cNvPr id="33" name="Straight Connector 32"/>
          <p:cNvCxnSpPr/>
          <p:nvPr/>
        </p:nvCxnSpPr>
        <p:spPr>
          <a:xfrm>
            <a:off x="7848600" y="304800"/>
            <a:ext cx="0" cy="6553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360" name="TextBox 33"/>
          <p:cNvSpPr txBox="1">
            <a:spLocks noChangeArrowheads="1"/>
          </p:cNvSpPr>
          <p:nvPr/>
        </p:nvSpPr>
        <p:spPr bwMode="auto">
          <a:xfrm>
            <a:off x="0" y="2590800"/>
            <a:ext cx="1219200" cy="307975"/>
          </a:xfrm>
          <a:prstGeom prst="rect">
            <a:avLst/>
          </a:prstGeom>
          <a:noFill/>
          <a:ln w="9525">
            <a:noFill/>
            <a:miter lim="800000"/>
            <a:headEnd/>
            <a:tailEnd/>
          </a:ln>
        </p:spPr>
        <p:txBody>
          <a:bodyPr>
            <a:spAutoFit/>
          </a:bodyPr>
          <a:lstStyle/>
          <a:p>
            <a:r>
              <a:rPr lang="en-US" sz="1400" b="1">
                <a:solidFill>
                  <a:srgbClr val="FF0000"/>
                </a:solidFill>
              </a:rPr>
              <a:t>Student #1</a:t>
            </a:r>
          </a:p>
        </p:txBody>
      </p:sp>
      <p:sp>
        <p:nvSpPr>
          <p:cNvPr id="14361" name="TextBox 34"/>
          <p:cNvSpPr txBox="1">
            <a:spLocks noChangeArrowheads="1"/>
          </p:cNvSpPr>
          <p:nvPr/>
        </p:nvSpPr>
        <p:spPr bwMode="auto">
          <a:xfrm>
            <a:off x="1371600" y="2590800"/>
            <a:ext cx="1219200" cy="307975"/>
          </a:xfrm>
          <a:prstGeom prst="rect">
            <a:avLst/>
          </a:prstGeom>
          <a:noFill/>
          <a:ln w="9525">
            <a:noFill/>
            <a:miter lim="800000"/>
            <a:headEnd/>
            <a:tailEnd/>
          </a:ln>
        </p:spPr>
        <p:txBody>
          <a:bodyPr>
            <a:spAutoFit/>
          </a:bodyPr>
          <a:lstStyle/>
          <a:p>
            <a:r>
              <a:rPr lang="en-US" sz="1400" b="1">
                <a:solidFill>
                  <a:srgbClr val="FF0000"/>
                </a:solidFill>
              </a:rPr>
              <a:t>Student #2</a:t>
            </a:r>
          </a:p>
        </p:txBody>
      </p:sp>
      <p:sp>
        <p:nvSpPr>
          <p:cNvPr id="14362" name="TextBox 35"/>
          <p:cNvSpPr txBox="1">
            <a:spLocks noChangeArrowheads="1"/>
          </p:cNvSpPr>
          <p:nvPr/>
        </p:nvSpPr>
        <p:spPr bwMode="auto">
          <a:xfrm>
            <a:off x="2667000" y="2590800"/>
            <a:ext cx="1219200" cy="307975"/>
          </a:xfrm>
          <a:prstGeom prst="rect">
            <a:avLst/>
          </a:prstGeom>
          <a:noFill/>
          <a:ln w="9525">
            <a:noFill/>
            <a:miter lim="800000"/>
            <a:headEnd/>
            <a:tailEnd/>
          </a:ln>
        </p:spPr>
        <p:txBody>
          <a:bodyPr>
            <a:spAutoFit/>
          </a:bodyPr>
          <a:lstStyle/>
          <a:p>
            <a:r>
              <a:rPr lang="en-US" sz="1400" b="1">
                <a:solidFill>
                  <a:srgbClr val="FF0000"/>
                </a:solidFill>
              </a:rPr>
              <a:t>Student #3</a:t>
            </a:r>
          </a:p>
        </p:txBody>
      </p:sp>
      <p:sp>
        <p:nvSpPr>
          <p:cNvPr id="14363" name="TextBox 36"/>
          <p:cNvSpPr txBox="1">
            <a:spLocks noChangeArrowheads="1"/>
          </p:cNvSpPr>
          <p:nvPr/>
        </p:nvSpPr>
        <p:spPr bwMode="auto">
          <a:xfrm>
            <a:off x="3886200" y="2514600"/>
            <a:ext cx="1219200" cy="307975"/>
          </a:xfrm>
          <a:prstGeom prst="rect">
            <a:avLst/>
          </a:prstGeom>
          <a:noFill/>
          <a:ln w="9525">
            <a:noFill/>
            <a:miter lim="800000"/>
            <a:headEnd/>
            <a:tailEnd/>
          </a:ln>
        </p:spPr>
        <p:txBody>
          <a:bodyPr>
            <a:spAutoFit/>
          </a:bodyPr>
          <a:lstStyle/>
          <a:p>
            <a:r>
              <a:rPr lang="en-US" sz="1400" b="1">
                <a:solidFill>
                  <a:srgbClr val="FF0000"/>
                </a:solidFill>
              </a:rPr>
              <a:t>Student #4</a:t>
            </a:r>
          </a:p>
        </p:txBody>
      </p:sp>
      <p:sp>
        <p:nvSpPr>
          <p:cNvPr id="14364" name="TextBox 37"/>
          <p:cNvSpPr txBox="1">
            <a:spLocks noChangeArrowheads="1"/>
          </p:cNvSpPr>
          <p:nvPr/>
        </p:nvSpPr>
        <p:spPr bwMode="auto">
          <a:xfrm>
            <a:off x="5334000" y="2514600"/>
            <a:ext cx="1219200" cy="307975"/>
          </a:xfrm>
          <a:prstGeom prst="rect">
            <a:avLst/>
          </a:prstGeom>
          <a:noFill/>
          <a:ln w="9525">
            <a:noFill/>
            <a:miter lim="800000"/>
            <a:headEnd/>
            <a:tailEnd/>
          </a:ln>
        </p:spPr>
        <p:txBody>
          <a:bodyPr>
            <a:spAutoFit/>
          </a:bodyPr>
          <a:lstStyle/>
          <a:p>
            <a:r>
              <a:rPr lang="en-US" sz="1400" b="1">
                <a:solidFill>
                  <a:srgbClr val="FF0000"/>
                </a:solidFill>
              </a:rPr>
              <a:t>Student #5</a:t>
            </a:r>
          </a:p>
        </p:txBody>
      </p:sp>
      <p:sp>
        <p:nvSpPr>
          <p:cNvPr id="14365" name="TextBox 38"/>
          <p:cNvSpPr txBox="1">
            <a:spLocks noChangeArrowheads="1"/>
          </p:cNvSpPr>
          <p:nvPr/>
        </p:nvSpPr>
        <p:spPr bwMode="auto">
          <a:xfrm>
            <a:off x="6553200" y="2514600"/>
            <a:ext cx="1219200" cy="307975"/>
          </a:xfrm>
          <a:prstGeom prst="rect">
            <a:avLst/>
          </a:prstGeom>
          <a:noFill/>
          <a:ln w="9525">
            <a:noFill/>
            <a:miter lim="800000"/>
            <a:headEnd/>
            <a:tailEnd/>
          </a:ln>
        </p:spPr>
        <p:txBody>
          <a:bodyPr>
            <a:spAutoFit/>
          </a:bodyPr>
          <a:lstStyle/>
          <a:p>
            <a:r>
              <a:rPr lang="en-US" sz="1400" b="1">
                <a:solidFill>
                  <a:srgbClr val="FF0000"/>
                </a:solidFill>
              </a:rPr>
              <a:t>Student #6</a:t>
            </a:r>
          </a:p>
        </p:txBody>
      </p:sp>
      <p:sp>
        <p:nvSpPr>
          <p:cNvPr id="14366" name="TextBox 39"/>
          <p:cNvSpPr txBox="1">
            <a:spLocks noChangeArrowheads="1"/>
          </p:cNvSpPr>
          <p:nvPr/>
        </p:nvSpPr>
        <p:spPr bwMode="auto">
          <a:xfrm>
            <a:off x="7848600" y="2511425"/>
            <a:ext cx="1219200" cy="307975"/>
          </a:xfrm>
          <a:prstGeom prst="rect">
            <a:avLst/>
          </a:prstGeom>
          <a:noFill/>
          <a:ln w="9525">
            <a:noFill/>
            <a:miter lim="800000"/>
            <a:headEnd/>
            <a:tailEnd/>
          </a:ln>
        </p:spPr>
        <p:txBody>
          <a:bodyPr>
            <a:spAutoFit/>
          </a:bodyPr>
          <a:lstStyle/>
          <a:p>
            <a:r>
              <a:rPr lang="en-US" sz="1400" b="1">
                <a:solidFill>
                  <a:srgbClr val="FF0000"/>
                </a:solidFill>
              </a:rPr>
              <a:t>Student #7</a:t>
            </a:r>
          </a:p>
        </p:txBody>
      </p:sp>
      <p:sp>
        <p:nvSpPr>
          <p:cNvPr id="41" name="Title 18"/>
          <p:cNvSpPr txBox="1">
            <a:spLocks/>
          </p:cNvSpPr>
          <p:nvPr/>
        </p:nvSpPr>
        <p:spPr bwMode="auto">
          <a:xfrm>
            <a:off x="0" y="0"/>
            <a:ext cx="9144000" cy="304800"/>
          </a:xfrm>
          <a:prstGeom prst="rect">
            <a:avLst/>
          </a:prstGeom>
          <a:solidFill>
            <a:schemeClr val="bg1">
              <a:lumMod val="85000"/>
            </a:schemeClr>
          </a:solidFill>
          <a:ln w="9525">
            <a:noFill/>
            <a:miter lim="800000"/>
            <a:headEnd/>
            <a:tailEnd/>
          </a:ln>
        </p:spPr>
        <p:txBody>
          <a:bodyPr anchor="ctr"/>
          <a:lstStyle/>
          <a:p>
            <a:pPr algn="ctr" fontAlgn="auto">
              <a:spcAft>
                <a:spcPts val="0"/>
              </a:spcAft>
              <a:defRPr/>
            </a:pPr>
            <a:r>
              <a:rPr lang="en-US" sz="2800" b="1" dirty="0">
                <a:solidFill>
                  <a:schemeClr val="accent2">
                    <a:lumMod val="75000"/>
                  </a:schemeClr>
                </a:solidFill>
                <a:latin typeface="+mj-lt"/>
                <a:ea typeface="+mj-ea"/>
                <a:cs typeface="+mj-cs"/>
              </a:rPr>
              <a:t>ADD/ADHD Actual Year Cell Cycle Mitosis Test </a:t>
            </a:r>
          </a:p>
        </p:txBody>
      </p:sp>
    </p:spTree>
  </p:cSld>
  <p:clrMapOvr>
    <a:masterClrMapping/>
  </p:clrMapOvr>
  <p:transition spd="slow">
    <p:rand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229600" cy="838200"/>
          </a:xfrm>
          <a:solidFill>
            <a:schemeClr val="bg1">
              <a:lumMod val="85000"/>
            </a:schemeClr>
          </a:solidFill>
        </p:spPr>
        <p:txBody>
          <a:bodyPr/>
          <a:lstStyle/>
          <a:p>
            <a:pPr>
              <a:defRPr/>
            </a:pPr>
            <a:r>
              <a:rPr lang="en-US" sz="3600" dirty="0" smtClean="0"/>
              <a:t>Other Students Journal Comments</a:t>
            </a:r>
            <a:endParaRPr lang="en-US" sz="3600" dirty="0"/>
          </a:p>
        </p:txBody>
      </p:sp>
      <p:sp>
        <p:nvSpPr>
          <p:cNvPr id="15363" name="Content Placeholder 2"/>
          <p:cNvSpPr>
            <a:spLocks noGrp="1"/>
          </p:cNvSpPr>
          <p:nvPr>
            <p:ph idx="4294967295"/>
          </p:nvPr>
        </p:nvSpPr>
        <p:spPr>
          <a:xfrm>
            <a:off x="0" y="1066800"/>
            <a:ext cx="8915400" cy="3276600"/>
          </a:xfrm>
        </p:spPr>
        <p:txBody>
          <a:bodyPr/>
          <a:lstStyle/>
          <a:p>
            <a:r>
              <a:rPr lang="en-US" sz="2800" dirty="0" smtClean="0"/>
              <a:t>“The videos help me to understand what happen with the cell”.</a:t>
            </a:r>
          </a:p>
          <a:p>
            <a:r>
              <a:rPr lang="en-US" sz="2800" dirty="0" smtClean="0"/>
              <a:t>“I prefer the classroom, the class is more dynamic”. </a:t>
            </a:r>
          </a:p>
          <a:p>
            <a:r>
              <a:rPr lang="en-US" sz="2800" dirty="0" smtClean="0"/>
              <a:t>“I am understanding more and I am attentive”. and if I don’t understand, well I repeat it again. </a:t>
            </a:r>
          </a:p>
        </p:txBody>
      </p:sp>
      <p:sp>
        <p:nvSpPr>
          <p:cNvPr id="4" name="Title 1"/>
          <p:cNvSpPr txBox="1">
            <a:spLocks/>
          </p:cNvSpPr>
          <p:nvPr/>
        </p:nvSpPr>
        <p:spPr bwMode="auto">
          <a:xfrm>
            <a:off x="381000" y="3505200"/>
            <a:ext cx="8229600" cy="838200"/>
          </a:xfrm>
          <a:prstGeom prst="rect">
            <a:avLst/>
          </a:prstGeom>
          <a:solidFill>
            <a:schemeClr val="bg1">
              <a:lumMod val="85000"/>
            </a:schemeClr>
          </a:solidFill>
          <a:ln w="9525">
            <a:noFill/>
            <a:miter lim="800000"/>
            <a:headEnd/>
            <a:tailEnd/>
          </a:ln>
        </p:spPr>
        <p:txBody>
          <a:bodyPr anchor="ctr"/>
          <a:lstStyle/>
          <a:p>
            <a:pPr algn="ctr" eaLnBrk="0" hangingPunct="0">
              <a:defRPr/>
            </a:pPr>
            <a:r>
              <a:rPr lang="en-US" sz="3600" dirty="0">
                <a:latin typeface="+mj-lt"/>
                <a:ea typeface="+mj-ea"/>
                <a:cs typeface="+mj-cs"/>
              </a:rPr>
              <a:t>Special Education Teacher Comments</a:t>
            </a:r>
          </a:p>
        </p:txBody>
      </p:sp>
      <p:sp>
        <p:nvSpPr>
          <p:cNvPr id="5" name="Content Placeholder 2"/>
          <p:cNvSpPr txBox="1">
            <a:spLocks/>
          </p:cNvSpPr>
          <p:nvPr/>
        </p:nvSpPr>
        <p:spPr bwMode="auto">
          <a:xfrm>
            <a:off x="533400" y="4343400"/>
            <a:ext cx="8229600" cy="2362200"/>
          </a:xfrm>
          <a:prstGeom prst="rect">
            <a:avLst/>
          </a:prstGeom>
          <a:noFill/>
          <a:ln w="9525">
            <a:noFill/>
            <a:miter lim="800000"/>
            <a:headEnd/>
            <a:tailEnd/>
          </a:ln>
        </p:spPr>
        <p:txBody>
          <a:bodyPr/>
          <a:lstStyle/>
          <a:p>
            <a:pPr marL="342900" indent="-342900" eaLnBrk="0" hangingPunct="0">
              <a:spcBef>
                <a:spcPct val="20000"/>
              </a:spcBef>
              <a:buFont typeface="Arial" charset="0"/>
              <a:buChar char="•"/>
              <a:defRPr/>
            </a:pPr>
            <a:r>
              <a:rPr lang="en-US" sz="2400" dirty="0">
                <a:latin typeface="+mn-lt"/>
                <a:cs typeface="+mn-cs"/>
              </a:rPr>
              <a:t>“This module was a great, it helps students because it allows to repeat the lessons as many times as necessary. This permit students learn the concepts much better”.   </a:t>
            </a:r>
          </a:p>
          <a:p>
            <a:pPr marL="342900" indent="-342900" eaLnBrk="0" hangingPunct="0">
              <a:spcBef>
                <a:spcPct val="20000"/>
              </a:spcBef>
              <a:buFont typeface="Arial" charset="0"/>
              <a:buChar char="•"/>
              <a:defRPr/>
            </a:pPr>
            <a:r>
              <a:rPr lang="en-US" sz="2400" dirty="0">
                <a:latin typeface="+mn-lt"/>
                <a:cs typeface="+mn-cs"/>
              </a:rPr>
              <a:t>“An interactive module gives you the opportunity to better visualize the processes occurring in the cell and obtain a greater learning”. </a:t>
            </a:r>
          </a:p>
        </p:txBody>
      </p:sp>
    </p:spTree>
  </p:cSld>
  <p:clrMapOvr>
    <a:masterClrMapping/>
  </p:clrMapOvr>
  <p:transition spd="slow">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Recepcion\Desktop\mapa_diocesis_pr_transp.gif"/>
          <p:cNvPicPr>
            <a:picLocks noChangeAspect="1" noChangeArrowheads="1"/>
          </p:cNvPicPr>
          <p:nvPr/>
        </p:nvPicPr>
        <p:blipFill>
          <a:blip r:embed="rId2" cstate="print"/>
          <a:srcRect/>
          <a:stretch>
            <a:fillRect/>
          </a:stretch>
        </p:blipFill>
        <p:spPr bwMode="auto">
          <a:xfrm>
            <a:off x="228600" y="1447800"/>
            <a:ext cx="9144000" cy="3581400"/>
          </a:xfrm>
          <a:prstGeom prst="rect">
            <a:avLst/>
          </a:prstGeom>
          <a:noFill/>
        </p:spPr>
      </p:pic>
      <p:pic>
        <p:nvPicPr>
          <p:cNvPr id="3" name="Picture 13" descr="K:\Fotos MST\100VRDMC\DSC00068.JPG"/>
          <p:cNvPicPr>
            <a:picLocks noChangeAspect="1" noChangeArrowheads="1"/>
          </p:cNvPicPr>
          <p:nvPr/>
        </p:nvPicPr>
        <p:blipFill>
          <a:blip r:embed="rId3" cstate="print"/>
          <a:srcRect/>
          <a:stretch>
            <a:fillRect/>
          </a:stretch>
        </p:blipFill>
        <p:spPr bwMode="auto">
          <a:xfrm>
            <a:off x="1295400" y="2209800"/>
            <a:ext cx="533400" cy="710728"/>
          </a:xfrm>
          <a:prstGeom prst="rect">
            <a:avLst/>
          </a:prstGeom>
          <a:noFill/>
          <a:ln w="9525">
            <a:noFill/>
            <a:miter lim="800000"/>
            <a:headEnd/>
            <a:tailEnd/>
          </a:ln>
        </p:spPr>
      </p:pic>
      <p:pic>
        <p:nvPicPr>
          <p:cNvPr id="4" name="Picture 2" descr="D:\marta-ALACIMA\alacima 2011-2012\master ciencia\nsta 2012\MST presentation NSTA\Foto Dr. Javier González Rosado (1).JPG"/>
          <p:cNvPicPr>
            <a:picLocks noChangeAspect="1" noChangeArrowheads="1"/>
          </p:cNvPicPr>
          <p:nvPr/>
        </p:nvPicPr>
        <p:blipFill>
          <a:blip r:embed="rId4" cstate="print"/>
          <a:srcRect/>
          <a:stretch>
            <a:fillRect/>
          </a:stretch>
        </p:blipFill>
        <p:spPr bwMode="auto">
          <a:xfrm>
            <a:off x="3886200" y="3581400"/>
            <a:ext cx="533400" cy="711200"/>
          </a:xfrm>
          <a:prstGeom prst="rect">
            <a:avLst/>
          </a:prstGeom>
          <a:noFill/>
          <a:ln w="9525">
            <a:noFill/>
            <a:miter lim="800000"/>
            <a:headEnd/>
            <a:tailEnd/>
          </a:ln>
        </p:spPr>
      </p:pic>
      <p:pic>
        <p:nvPicPr>
          <p:cNvPr id="5" name="Picture 2" descr="http://a1.sphotos.ak.fbcdn.net/hphotos-ak-snc6/166905_3060037543622_1343915546_3225955_1064608362_n.jpg"/>
          <p:cNvPicPr>
            <a:picLocks noChangeAspect="1" noChangeArrowheads="1"/>
          </p:cNvPicPr>
          <p:nvPr/>
        </p:nvPicPr>
        <p:blipFill>
          <a:blip r:embed="rId5" cstate="print"/>
          <a:srcRect l="47650" t="34082" r="37338" b="50676"/>
          <a:stretch>
            <a:fillRect/>
          </a:stretch>
        </p:blipFill>
        <p:spPr bwMode="auto">
          <a:xfrm>
            <a:off x="4191000" y="2743200"/>
            <a:ext cx="555689" cy="752484"/>
          </a:xfrm>
          <a:prstGeom prst="rect">
            <a:avLst/>
          </a:prstGeom>
          <a:noFill/>
          <a:ln w="9525">
            <a:noFill/>
            <a:miter lim="800000"/>
            <a:headEnd/>
            <a:tailEnd/>
          </a:ln>
        </p:spPr>
      </p:pic>
      <p:pic>
        <p:nvPicPr>
          <p:cNvPr id="6" name="Picture 5" descr="C:\Users\Yamaris\Desktop\DSC00071.JPG"/>
          <p:cNvPicPr/>
          <p:nvPr/>
        </p:nvPicPr>
        <p:blipFill>
          <a:blip r:embed="rId6" cstate="print"/>
          <a:srcRect/>
          <a:stretch>
            <a:fillRect/>
          </a:stretch>
        </p:blipFill>
        <p:spPr bwMode="auto">
          <a:xfrm rot="5400000">
            <a:off x="4722812" y="2439988"/>
            <a:ext cx="638175" cy="482600"/>
          </a:xfrm>
          <a:prstGeom prst="rect">
            <a:avLst/>
          </a:prstGeom>
          <a:noFill/>
          <a:ln w="9525">
            <a:noFill/>
            <a:miter lim="800000"/>
            <a:headEnd/>
            <a:tailEnd/>
          </a:ln>
        </p:spPr>
      </p:pic>
      <p:pic>
        <p:nvPicPr>
          <p:cNvPr id="7" name="Picture 6" descr="K:\Fotos MST\100VRDMC\DSC00065.JPG"/>
          <p:cNvPicPr>
            <a:picLocks noChangeAspect="1" noChangeArrowheads="1"/>
          </p:cNvPicPr>
          <p:nvPr/>
        </p:nvPicPr>
        <p:blipFill>
          <a:blip r:embed="rId7" cstate="print"/>
          <a:srcRect/>
          <a:stretch>
            <a:fillRect/>
          </a:stretch>
        </p:blipFill>
        <p:spPr bwMode="auto">
          <a:xfrm rot="10800000">
            <a:off x="5334000" y="2133600"/>
            <a:ext cx="533400" cy="711200"/>
          </a:xfrm>
          <a:prstGeom prst="rect">
            <a:avLst/>
          </a:prstGeom>
          <a:noFill/>
          <a:ln w="9525">
            <a:noFill/>
            <a:miter lim="800000"/>
            <a:headEnd/>
            <a:tailEnd/>
          </a:ln>
        </p:spPr>
      </p:pic>
      <p:pic>
        <p:nvPicPr>
          <p:cNvPr id="8" name="Picture 13" descr="K:\Fotos MST\100VRDMC\DSC00066.JPG"/>
          <p:cNvPicPr>
            <a:picLocks noChangeAspect="1" noChangeArrowheads="1"/>
          </p:cNvPicPr>
          <p:nvPr/>
        </p:nvPicPr>
        <p:blipFill>
          <a:blip r:embed="rId8" cstate="print"/>
          <a:srcRect/>
          <a:stretch>
            <a:fillRect/>
          </a:stretch>
        </p:blipFill>
        <p:spPr bwMode="auto">
          <a:xfrm>
            <a:off x="6019800" y="2209800"/>
            <a:ext cx="533400" cy="711200"/>
          </a:xfrm>
          <a:prstGeom prst="rect">
            <a:avLst/>
          </a:prstGeom>
          <a:noFill/>
          <a:ln w="9525">
            <a:noFill/>
            <a:miter lim="800000"/>
            <a:headEnd/>
            <a:tailEnd/>
          </a:ln>
        </p:spPr>
      </p:pic>
      <p:pic>
        <p:nvPicPr>
          <p:cNvPr id="9" name="Picture 8" descr="C:\Users\Yamaris\Desktop\DSC00070.JPG"/>
          <p:cNvPicPr/>
          <p:nvPr/>
        </p:nvPicPr>
        <p:blipFill>
          <a:blip r:embed="rId9" cstate="print"/>
          <a:srcRect/>
          <a:stretch>
            <a:fillRect/>
          </a:stretch>
        </p:blipFill>
        <p:spPr bwMode="auto">
          <a:xfrm rot="5400000">
            <a:off x="6272212" y="3328988"/>
            <a:ext cx="609600" cy="504825"/>
          </a:xfrm>
          <a:prstGeom prst="rect">
            <a:avLst/>
          </a:prstGeom>
          <a:noFill/>
          <a:ln w="9525">
            <a:noFill/>
            <a:miter lim="800000"/>
            <a:headEnd/>
            <a:tailEnd/>
          </a:ln>
        </p:spPr>
      </p:pic>
      <p:pic>
        <p:nvPicPr>
          <p:cNvPr id="10" name="Picture 12" descr="C:\Users\Rosael Colón Peñalbe\Documents\FOTOS VIAJE DIC 2011\DSC00414.JPG"/>
          <p:cNvPicPr>
            <a:picLocks noChangeAspect="1" noChangeArrowheads="1"/>
          </p:cNvPicPr>
          <p:nvPr/>
        </p:nvPicPr>
        <p:blipFill>
          <a:blip r:embed="rId10" cstate="print"/>
          <a:srcRect l="31667" t="8888" r="16667" b="13335"/>
          <a:stretch>
            <a:fillRect/>
          </a:stretch>
        </p:blipFill>
        <p:spPr bwMode="auto">
          <a:xfrm>
            <a:off x="4953000" y="3429000"/>
            <a:ext cx="607219" cy="685800"/>
          </a:xfrm>
          <a:prstGeom prst="rect">
            <a:avLst/>
          </a:prstGeom>
          <a:noFill/>
          <a:ln w="9525">
            <a:noFill/>
            <a:miter lim="800000"/>
            <a:headEnd/>
            <a:tailEnd/>
          </a:ln>
        </p:spPr>
      </p:pic>
      <p:sp>
        <p:nvSpPr>
          <p:cNvPr id="11" name="Horizontal Scroll 10"/>
          <p:cNvSpPr/>
          <p:nvPr/>
        </p:nvSpPr>
        <p:spPr>
          <a:xfrm>
            <a:off x="2209800" y="228600"/>
            <a:ext cx="4343400" cy="1219200"/>
          </a:xfrm>
          <a:prstGeom prst="horizontalScrol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PR" sz="3200" dirty="0" smtClean="0"/>
              <a:t>OUR FELLOWS</a:t>
            </a:r>
            <a:endParaRPr lang="es-PR" sz="3200" dirty="0"/>
          </a:p>
        </p:txBody>
      </p:sp>
    </p:spTree>
  </p:cSld>
  <p:clrMapOvr>
    <a:masterClrMapping/>
  </p:clrMapOvr>
  <p:transition spd="slow">
    <p:rand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609600" y="838200"/>
            <a:ext cx="8534400" cy="5638800"/>
          </a:xfrm>
        </p:spPr>
        <p:txBody>
          <a:bodyPr/>
          <a:lstStyle/>
          <a:p>
            <a:r>
              <a:rPr lang="en-US" dirty="0" smtClean="0"/>
              <a:t>Modifications to the module</a:t>
            </a:r>
          </a:p>
          <a:p>
            <a:pPr lvl="1"/>
            <a:r>
              <a:rPr lang="en-US" dirty="0" smtClean="0"/>
              <a:t>Record the name of the students and the score every time they perform quizzes.</a:t>
            </a:r>
          </a:p>
          <a:p>
            <a:r>
              <a:rPr lang="en-US" dirty="0" smtClean="0"/>
              <a:t>Availability of the module for all students</a:t>
            </a:r>
          </a:p>
          <a:p>
            <a:r>
              <a:rPr lang="en-US" dirty="0" smtClean="0"/>
              <a:t>Create others module for topic of high complexity.</a:t>
            </a:r>
          </a:p>
          <a:p>
            <a:endParaRPr lang="en-US" dirty="0" smtClean="0"/>
          </a:p>
          <a:p>
            <a:endParaRPr lang="en-US" dirty="0" smtClean="0"/>
          </a:p>
          <a:p>
            <a:pPr lvl="1"/>
            <a:endParaRPr lang="en-US" dirty="0" smtClean="0"/>
          </a:p>
        </p:txBody>
      </p:sp>
      <p:sp>
        <p:nvSpPr>
          <p:cNvPr id="16387" name="Title 3"/>
          <p:cNvSpPr>
            <a:spLocks noGrp="1"/>
          </p:cNvSpPr>
          <p:nvPr>
            <p:ph type="title"/>
          </p:nvPr>
        </p:nvSpPr>
        <p:spPr/>
        <p:txBody>
          <a:bodyPr/>
          <a:lstStyle/>
          <a:p>
            <a:r>
              <a:rPr lang="en-US" smtClean="0"/>
              <a:t>Final Reflection</a:t>
            </a:r>
          </a:p>
        </p:txBody>
      </p:sp>
    </p:spTree>
  </p:cSld>
  <p:clrMapOvr>
    <a:masterClrMapping/>
  </p:clrMapOvr>
  <p:transition spd="slow">
    <p:rand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s-PR" dirty="0" err="1" smtClean="0"/>
              <a:t>Thanks</a:t>
            </a:r>
            <a:r>
              <a:rPr lang="es-PR" dirty="0" smtClean="0"/>
              <a:t> </a:t>
            </a:r>
            <a:r>
              <a:rPr lang="es-PR" dirty="0" err="1" smtClean="0"/>
              <a:t>for</a:t>
            </a:r>
            <a:r>
              <a:rPr lang="es-PR" dirty="0" smtClean="0"/>
              <a:t> </a:t>
            </a:r>
            <a:r>
              <a:rPr lang="es-PR" dirty="0" err="1" smtClean="0"/>
              <a:t>your</a:t>
            </a:r>
            <a:r>
              <a:rPr lang="es-PR" dirty="0" smtClean="0"/>
              <a:t> </a:t>
            </a:r>
            <a:r>
              <a:rPr lang="es-PR" dirty="0" err="1" smtClean="0"/>
              <a:t>attention</a:t>
            </a:r>
            <a:r>
              <a:rPr lang="es-PR" dirty="0" smtClean="0"/>
              <a:t>…</a:t>
            </a:r>
            <a:endParaRPr lang="es-PR" dirty="0"/>
          </a:p>
        </p:txBody>
      </p:sp>
      <p:sp>
        <p:nvSpPr>
          <p:cNvPr id="5" name="Subtitle 4"/>
          <p:cNvSpPr>
            <a:spLocks noGrp="1"/>
          </p:cNvSpPr>
          <p:nvPr>
            <p:ph type="subTitle" idx="1"/>
          </p:nvPr>
        </p:nvSpPr>
        <p:spPr/>
        <p:txBody>
          <a:bodyPr/>
          <a:lstStyle/>
          <a:p>
            <a:endParaRPr lang="es-PR"/>
          </a:p>
        </p:txBody>
      </p:sp>
    </p:spTree>
  </p:cSld>
  <p:clrMapOvr>
    <a:masterClrMapping/>
  </p:clrMapOvr>
  <p:transition spd="slow">
    <p:random/>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533400" y="1524000"/>
            <a:ext cx="8153400" cy="3094038"/>
          </a:xfrm>
          <a:prstGeom prst="rect">
            <a:avLst/>
          </a:prstGeom>
          <a:noFill/>
          <a:ln w="9525">
            <a:noFill/>
            <a:miter lim="800000"/>
            <a:headEnd/>
            <a:tailEnd/>
          </a:ln>
        </p:spPr>
      </p:pic>
      <p:sp>
        <p:nvSpPr>
          <p:cNvPr id="12" name="Title 1"/>
          <p:cNvSpPr txBox="1">
            <a:spLocks/>
          </p:cNvSpPr>
          <p:nvPr/>
        </p:nvSpPr>
        <p:spPr>
          <a:xfrm>
            <a:off x="762000" y="4800600"/>
            <a:ext cx="7315200" cy="1219200"/>
          </a:xfrm>
          <a:prstGeom prst="rect">
            <a:avLst/>
          </a:prstGeom>
        </p:spPr>
        <p:txBody>
          <a:bodyPr>
            <a:normAutofit fontScale="82500" lnSpcReduction="10000"/>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PR" sz="2700" b="1" i="0" u="none" strike="noStrike" kern="0" cap="none" spc="0" normalizeH="0" baseline="0" noProof="0" dirty="0" err="1" smtClean="0">
                <a:ln>
                  <a:noFill/>
                </a:ln>
                <a:solidFill>
                  <a:schemeClr val="tx2"/>
                </a:solidFill>
                <a:effectLst/>
                <a:uLnTx/>
                <a:uFillTx/>
                <a:latin typeface="+mj-lt"/>
                <a:ea typeface="+mj-ea"/>
                <a:cs typeface="+mj-cs"/>
              </a:rPr>
              <a:t>Special</a:t>
            </a:r>
            <a:r>
              <a:rPr kumimoji="0" lang="es-PR" sz="2700" b="1" i="0" u="none" strike="noStrike" kern="0" cap="none" spc="0" normalizeH="0" baseline="0" noProof="0" dirty="0" smtClean="0">
                <a:ln>
                  <a:noFill/>
                </a:ln>
                <a:solidFill>
                  <a:schemeClr val="tx2"/>
                </a:solidFill>
                <a:effectLst/>
                <a:uLnTx/>
                <a:uFillTx/>
                <a:latin typeface="+mj-lt"/>
                <a:ea typeface="+mj-ea"/>
                <a:cs typeface="+mj-cs"/>
              </a:rPr>
              <a:t> </a:t>
            </a:r>
            <a:r>
              <a:rPr kumimoji="0" lang="es-PR" sz="2700" b="1" i="0" u="none" strike="noStrike" kern="0" cap="none" spc="0" normalizeH="0" baseline="0" noProof="0" dirty="0" err="1" smtClean="0">
                <a:ln>
                  <a:noFill/>
                </a:ln>
                <a:solidFill>
                  <a:schemeClr val="tx2"/>
                </a:solidFill>
                <a:effectLst/>
                <a:uLnTx/>
                <a:uFillTx/>
                <a:latin typeface="+mj-lt"/>
                <a:ea typeface="+mj-ea"/>
                <a:cs typeface="+mj-cs"/>
              </a:rPr>
              <a:t>Needs</a:t>
            </a:r>
            <a:r>
              <a:rPr kumimoji="0" lang="es-PR" sz="2700" b="1" i="0" u="none" strike="noStrike" kern="0" cap="none" spc="0" normalizeH="0" baseline="0" noProof="0" dirty="0" smtClean="0">
                <a:ln>
                  <a:noFill/>
                </a:ln>
                <a:solidFill>
                  <a:schemeClr val="tx2"/>
                </a:solidFill>
                <a:effectLst/>
                <a:uLnTx/>
                <a:uFillTx/>
                <a:latin typeface="+mj-lt"/>
                <a:ea typeface="+mj-ea"/>
                <a:cs typeface="+mj-cs"/>
              </a:rPr>
              <a:t> </a:t>
            </a:r>
            <a:r>
              <a:rPr kumimoji="0" lang="es-PR" sz="2700" b="1" i="0" u="none" strike="noStrike" kern="0" cap="none" spc="0" normalizeH="0" baseline="0" noProof="0" dirty="0" err="1" smtClean="0">
                <a:ln>
                  <a:noFill/>
                </a:ln>
                <a:solidFill>
                  <a:schemeClr val="tx2"/>
                </a:solidFill>
                <a:effectLst/>
                <a:uLnTx/>
                <a:uFillTx/>
                <a:latin typeface="+mj-lt"/>
                <a:ea typeface="+mj-ea"/>
                <a:cs typeface="+mj-cs"/>
              </a:rPr>
              <a:t>Students</a:t>
            </a:r>
            <a:r>
              <a:rPr kumimoji="0" lang="es-PR" sz="2700" b="1" i="0" u="none" strike="noStrike" kern="0" cap="none" spc="0" normalizeH="0" baseline="0" noProof="0" dirty="0" smtClean="0">
                <a:ln>
                  <a:noFill/>
                </a:ln>
                <a:solidFill>
                  <a:schemeClr val="tx2"/>
                </a:solidFill>
                <a:effectLst/>
                <a:uLnTx/>
                <a:uFillTx/>
                <a:latin typeface="+mj-lt"/>
                <a:ea typeface="+mj-ea"/>
                <a:cs typeface="+mj-cs"/>
              </a:rPr>
              <a:t>’ </a:t>
            </a:r>
            <a:r>
              <a:rPr kumimoji="0" lang="es-PR" sz="2700" b="1" i="0" u="none" strike="noStrike" kern="0" cap="none" spc="0" normalizeH="0" baseline="0" noProof="0" dirty="0" err="1" smtClean="0">
                <a:ln>
                  <a:noFill/>
                </a:ln>
                <a:solidFill>
                  <a:schemeClr val="tx2"/>
                </a:solidFill>
                <a:effectLst/>
                <a:uLnTx/>
                <a:uFillTx/>
                <a:latin typeface="+mj-lt"/>
                <a:ea typeface="+mj-ea"/>
                <a:cs typeface="+mj-cs"/>
              </a:rPr>
              <a:t>Cognitive</a:t>
            </a:r>
            <a:r>
              <a:rPr kumimoji="0" lang="es-PR" sz="2700" b="1" i="0" u="none" strike="noStrike" kern="0" cap="none" spc="0" normalizeH="0" baseline="0" noProof="0" dirty="0" smtClean="0">
                <a:ln>
                  <a:noFill/>
                </a:ln>
                <a:solidFill>
                  <a:schemeClr val="tx2"/>
                </a:solidFill>
                <a:effectLst/>
                <a:uLnTx/>
                <a:uFillTx/>
                <a:latin typeface="+mj-lt"/>
                <a:ea typeface="+mj-ea"/>
                <a:cs typeface="+mj-cs"/>
              </a:rPr>
              <a:t> </a:t>
            </a:r>
            <a:r>
              <a:rPr kumimoji="0" lang="es-PR" sz="2700" b="1" i="0" u="none" strike="noStrike" kern="0" cap="none" spc="0" normalizeH="0" baseline="0" noProof="0" dirty="0" err="1" smtClean="0">
                <a:ln>
                  <a:noFill/>
                </a:ln>
                <a:solidFill>
                  <a:schemeClr val="tx2"/>
                </a:solidFill>
                <a:effectLst/>
                <a:uLnTx/>
                <a:uFillTx/>
                <a:latin typeface="+mj-lt"/>
                <a:ea typeface="+mj-ea"/>
                <a:cs typeface="+mj-cs"/>
              </a:rPr>
              <a:t>Process</a:t>
            </a:r>
            <a:r>
              <a:rPr kumimoji="0" lang="es-PR" sz="2700" b="1" i="0" u="none" strike="noStrike" kern="0" cap="none" spc="0" normalizeH="0" baseline="0" noProof="0" dirty="0" smtClean="0">
                <a:ln>
                  <a:noFill/>
                </a:ln>
                <a:solidFill>
                  <a:schemeClr val="tx2"/>
                </a:solidFill>
                <a:effectLst/>
                <a:uLnTx/>
                <a:uFillTx/>
                <a:latin typeface="+mj-lt"/>
                <a:ea typeface="+mj-ea"/>
                <a:cs typeface="+mj-cs"/>
              </a:rPr>
              <a:t> </a:t>
            </a:r>
            <a:r>
              <a:rPr kumimoji="0" lang="es-PR" sz="2700" b="1" i="0" u="none" strike="noStrike" kern="0" cap="none" spc="0" normalizeH="0" baseline="0" noProof="0" dirty="0" err="1" smtClean="0">
                <a:ln>
                  <a:noFill/>
                </a:ln>
                <a:solidFill>
                  <a:schemeClr val="tx2"/>
                </a:solidFill>
                <a:effectLst/>
                <a:uLnTx/>
                <a:uFillTx/>
                <a:latin typeface="+mj-lt"/>
                <a:ea typeface="+mj-ea"/>
                <a:cs typeface="+mj-cs"/>
              </a:rPr>
              <a:t>Solving</a:t>
            </a:r>
            <a:r>
              <a:rPr kumimoji="0" lang="es-PR" sz="2700" b="1" i="0" u="none" strike="noStrike" kern="0" cap="none" spc="0" normalizeH="0" baseline="0" noProof="0" dirty="0" smtClean="0">
                <a:ln>
                  <a:noFill/>
                </a:ln>
                <a:solidFill>
                  <a:schemeClr val="tx2"/>
                </a:solidFill>
                <a:effectLst/>
                <a:uLnTx/>
                <a:uFillTx/>
                <a:latin typeface="+mj-lt"/>
                <a:ea typeface="+mj-ea"/>
                <a:cs typeface="+mj-cs"/>
              </a:rPr>
              <a:t> </a:t>
            </a:r>
            <a:br>
              <a:rPr kumimoji="0" lang="es-PR" sz="2700" b="1" i="0" u="none" strike="noStrike" kern="0" cap="none" spc="0" normalizeH="0" baseline="0" noProof="0" dirty="0" smtClean="0">
                <a:ln>
                  <a:noFill/>
                </a:ln>
                <a:solidFill>
                  <a:schemeClr val="tx2"/>
                </a:solidFill>
                <a:effectLst/>
                <a:uLnTx/>
                <a:uFillTx/>
                <a:latin typeface="+mj-lt"/>
                <a:ea typeface="+mj-ea"/>
                <a:cs typeface="+mj-cs"/>
              </a:rPr>
            </a:br>
            <a:r>
              <a:rPr kumimoji="0" lang="es-PR" sz="2700" b="1" i="0" u="none" strike="noStrike" kern="0" cap="none" spc="0" normalizeH="0" baseline="0" noProof="0" dirty="0" err="1" smtClean="0">
                <a:ln>
                  <a:noFill/>
                </a:ln>
                <a:solidFill>
                  <a:schemeClr val="tx2"/>
                </a:solidFill>
                <a:effectLst/>
                <a:uLnTx/>
                <a:uFillTx/>
                <a:latin typeface="+mj-lt"/>
                <a:ea typeface="+mj-ea"/>
                <a:cs typeface="+mj-cs"/>
              </a:rPr>
              <a:t>Stoichiometry</a:t>
            </a:r>
            <a:r>
              <a:rPr kumimoji="0" lang="es-PR" sz="2700" b="1" i="0" u="none" strike="noStrike" kern="0" cap="none" spc="0" normalizeH="0" baseline="0" noProof="0" dirty="0" smtClean="0">
                <a:ln>
                  <a:noFill/>
                </a:ln>
                <a:solidFill>
                  <a:schemeClr val="tx2"/>
                </a:solidFill>
                <a:effectLst/>
                <a:uLnTx/>
                <a:uFillTx/>
                <a:latin typeface="+mj-lt"/>
                <a:ea typeface="+mj-ea"/>
                <a:cs typeface="+mj-cs"/>
              </a:rPr>
              <a:t> </a:t>
            </a:r>
            <a:r>
              <a:rPr kumimoji="0" lang="es-PR" sz="2700" b="1" i="0" u="none" strike="noStrike" kern="0" cap="none" spc="0" normalizeH="0" baseline="0" noProof="0" dirty="0" err="1" smtClean="0">
                <a:ln>
                  <a:noFill/>
                </a:ln>
                <a:solidFill>
                  <a:schemeClr val="tx2"/>
                </a:solidFill>
                <a:effectLst/>
                <a:uLnTx/>
                <a:uFillTx/>
                <a:latin typeface="+mj-lt"/>
                <a:ea typeface="+mj-ea"/>
                <a:cs typeface="+mj-cs"/>
              </a:rPr>
              <a:t>Problems</a:t>
            </a:r>
            <a:r>
              <a:rPr kumimoji="0" lang="es-PR" sz="2700" b="1"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
            </a:r>
            <a:br>
              <a:rPr kumimoji="0" lang="es-PR" sz="2700" b="1"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br>
            <a:r>
              <a:rPr kumimoji="0" lang="es-PR" sz="2700" b="1" i="0" u="none" strike="noStrike" kern="0" cap="none" spc="0" normalizeH="0" baseline="0" noProof="0" dirty="0" smtClean="0">
                <a:ln>
                  <a:noFill/>
                </a:ln>
                <a:solidFill>
                  <a:schemeClr val="tx2"/>
                </a:solidFill>
                <a:effectLst/>
                <a:uLnTx/>
                <a:uFillTx/>
                <a:latin typeface="+mj-lt"/>
                <a:ea typeface="+mj-ea"/>
                <a:cs typeface="+mj-cs"/>
              </a:rPr>
              <a:t>Myrna Hernández</a:t>
            </a:r>
            <a:endParaRPr kumimoji="0" lang="es-PR" sz="4000" b="1" i="0" u="none" strike="noStrike" kern="0" cap="none" spc="0" normalizeH="0" baseline="0" noProof="0" dirty="0">
              <a:ln>
                <a:noFill/>
              </a:ln>
              <a:solidFill>
                <a:schemeClr val="tx2"/>
              </a:solidFill>
              <a:effectLst/>
              <a:uLnTx/>
              <a:uFillTx/>
              <a:latin typeface="+mj-lt"/>
              <a:ea typeface="+mj-ea"/>
              <a:cs typeface="+mj-cs"/>
            </a:endParaRPr>
          </a:p>
        </p:txBody>
      </p:sp>
      <p:sp>
        <p:nvSpPr>
          <p:cNvPr id="7" name="Rounded Rectangle 6"/>
          <p:cNvSpPr/>
          <p:nvPr/>
        </p:nvSpPr>
        <p:spPr>
          <a:xfrm>
            <a:off x="1219200" y="2286000"/>
            <a:ext cx="685800" cy="762000"/>
          </a:xfrm>
          <a:prstGeom prst="roundRect">
            <a:avLst/>
          </a:prstGeom>
          <a:blipFill rotWithShape="0">
            <a:blip r:embed="rId4"/>
            <a:stretch>
              <a:fillRect/>
            </a:stretch>
          </a:blipFill>
          <a:ln w="12700" cap="sq" cmpd="thickThi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cSld>
  <p:clrMapOvr>
    <a:masterClrMapping/>
  </p:clrMapOvr>
  <p:transition spd="slow">
    <p:rand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heme/theme1.xml><?xml version="1.0" encoding="utf-8"?>
<a:theme xmlns:a="http://schemas.openxmlformats.org/drawingml/2006/main" name="Whirligig design template">
  <a:themeElements>
    <a:clrScheme name="Whirligig design template 8">
      <a:dk1>
        <a:srgbClr val="666633"/>
      </a:dk1>
      <a:lt1>
        <a:srgbClr val="FCF48C"/>
      </a:lt1>
      <a:dk2>
        <a:srgbClr val="FF9933"/>
      </a:dk2>
      <a:lt2>
        <a:srgbClr val="8A8700"/>
      </a:lt2>
      <a:accent1>
        <a:srgbClr val="339933"/>
      </a:accent1>
      <a:accent2>
        <a:srgbClr val="800000"/>
      </a:accent2>
      <a:accent3>
        <a:srgbClr val="FFCAAD"/>
      </a:accent3>
      <a:accent4>
        <a:srgbClr val="D7D077"/>
      </a:accent4>
      <a:accent5>
        <a:srgbClr val="ADCAAD"/>
      </a:accent5>
      <a:accent6>
        <a:srgbClr val="730000"/>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rligig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irligig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irligig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rligig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irligig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irligig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irligig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Whirligig design template 8">
        <a:dk1>
          <a:srgbClr val="666633"/>
        </a:dk1>
        <a:lt1>
          <a:srgbClr val="FCF48C"/>
        </a:lt1>
        <a:dk2>
          <a:srgbClr val="FF9933"/>
        </a:dk2>
        <a:lt2>
          <a:srgbClr val="8A8700"/>
        </a:lt2>
        <a:accent1>
          <a:srgbClr val="339933"/>
        </a:accent1>
        <a:accent2>
          <a:srgbClr val="800000"/>
        </a:accent2>
        <a:accent3>
          <a:srgbClr val="FFCAAD"/>
        </a:accent3>
        <a:accent4>
          <a:srgbClr val="D7D077"/>
        </a:accent4>
        <a:accent5>
          <a:srgbClr val="ADCAAD"/>
        </a:accent5>
        <a:accent6>
          <a:srgbClr val="7300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Whirligig design template</Template>
  <TotalTime>2447</TotalTime>
  <Words>3472</Words>
  <Application>Microsoft Office PowerPoint</Application>
  <PresentationFormat>On-screen Show (4:3)</PresentationFormat>
  <Paragraphs>554</Paragraphs>
  <Slides>81</Slides>
  <Notes>74</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81</vt:i4>
      </vt:variant>
    </vt:vector>
  </HeadingPairs>
  <TitlesOfParts>
    <vt:vector size="84" baseType="lpstr">
      <vt:lpstr>Whirligig design template</vt:lpstr>
      <vt:lpstr>Worksheet</vt:lpstr>
      <vt:lpstr>Microsoft Office Excel 97-2003 Worksheet</vt:lpstr>
      <vt:lpstr>PUERTO RICO MASTER SCIENCE TEACHERS CERTIFICATION PROGRAM </vt:lpstr>
      <vt:lpstr>PRMSTCP</vt:lpstr>
      <vt:lpstr>Slide 3</vt:lpstr>
      <vt:lpstr>Slide 4</vt:lpstr>
      <vt:lpstr>Slide 5</vt:lpstr>
      <vt:lpstr>ACTION RESEARCH FOCUSED ON SPECIAL NEEDS STUDENTS (SNS)</vt:lpstr>
      <vt:lpstr>Slide 7</vt:lpstr>
      <vt:lpstr>Slide 8</vt:lpstr>
      <vt:lpstr>Slide 9</vt:lpstr>
      <vt:lpstr>Special Needs Students’ Cognitive Process Solving Stoichiometry Problems </vt:lpstr>
      <vt:lpstr>Data Collection</vt:lpstr>
      <vt:lpstr>Results</vt:lpstr>
      <vt:lpstr>Slide 13</vt:lpstr>
      <vt:lpstr>A modified chemistry laboratory to enhance conceptual understanding in special needs students</vt:lpstr>
      <vt:lpstr>Data Collection </vt:lpstr>
      <vt:lpstr>Results</vt:lpstr>
      <vt:lpstr>Slide 17</vt:lpstr>
      <vt:lpstr>A Synectic Learning Model as an Effective Strategy in Teaching the Mol Concept to Special Need Students </vt:lpstr>
      <vt:lpstr>Data Collection</vt:lpstr>
      <vt:lpstr>Results</vt:lpstr>
      <vt:lpstr>Slide 21</vt:lpstr>
      <vt:lpstr> In situs lab with Danaus plexippus lifecycle  </vt:lpstr>
      <vt:lpstr>Data Collection  </vt:lpstr>
      <vt:lpstr>Daily Observations</vt:lpstr>
      <vt:lpstr>Slide 25</vt:lpstr>
      <vt:lpstr>Slide 26</vt:lpstr>
      <vt:lpstr>Slide 27</vt:lpstr>
      <vt:lpstr>A Guided Scientific Research: An Investigation by Special Needs Students  </vt:lpstr>
      <vt:lpstr>Data Collection</vt:lpstr>
      <vt:lpstr>What is the effect of compost in a production  of the oxygen in a  Egeria densa aquatic plant? </vt:lpstr>
      <vt:lpstr>Result</vt:lpstr>
      <vt:lpstr>Slide 32</vt:lpstr>
      <vt:lpstr>Different  teaching methodologies to enhance the learning of photosynthesis of seventh grade students</vt:lpstr>
      <vt:lpstr>Strategies </vt:lpstr>
      <vt:lpstr>Results</vt:lpstr>
      <vt:lpstr>Slide 36</vt:lpstr>
      <vt:lpstr>Using the technological tool Photo Story 3 for Windows as a motivational resource to improve academic achievement of Special Needs Students</vt:lpstr>
      <vt:lpstr>Introduction</vt:lpstr>
      <vt:lpstr>Slide 39</vt:lpstr>
      <vt:lpstr>Slide 40</vt:lpstr>
      <vt:lpstr>Slide 41</vt:lpstr>
      <vt:lpstr>Slide 42</vt:lpstr>
      <vt:lpstr>Slide 43</vt:lpstr>
      <vt:lpstr>Slide 44</vt:lpstr>
      <vt:lpstr>Slide 45</vt:lpstr>
      <vt:lpstr>Slide 46</vt:lpstr>
      <vt:lpstr>  </vt:lpstr>
      <vt:lpstr>Slide 48</vt:lpstr>
      <vt:lpstr> </vt:lpstr>
      <vt:lpstr> Data Collection </vt:lpstr>
      <vt:lpstr> Data Collection </vt:lpstr>
      <vt:lpstr>  Data Collection  </vt:lpstr>
      <vt:lpstr>  Data Collection  </vt:lpstr>
      <vt:lpstr> Results  </vt:lpstr>
      <vt:lpstr> Results and Discussion </vt:lpstr>
      <vt:lpstr>Results and Discussion</vt:lpstr>
      <vt:lpstr>Slide 57</vt:lpstr>
      <vt:lpstr>Slide 58</vt:lpstr>
      <vt:lpstr>Slide 59</vt:lpstr>
      <vt:lpstr>Conclusion</vt:lpstr>
      <vt:lpstr>Future interventions</vt:lpstr>
      <vt:lpstr>María Ortiz</vt:lpstr>
      <vt:lpstr>Slide 63</vt:lpstr>
      <vt:lpstr>Technological Module integration to improve the academic achievement of  ADD/ADHD students. Sandra Beltran  </vt:lpstr>
      <vt:lpstr>Slide 65</vt:lpstr>
      <vt:lpstr>Attention Deficit Hyperactivity Disorder</vt:lpstr>
      <vt:lpstr>ADD/ADHD subtypes</vt:lpstr>
      <vt:lpstr>Justification</vt:lpstr>
      <vt:lpstr>Justification</vt:lpstr>
      <vt:lpstr>ADD/ADHD Last Year Cell Cycle Mitosis Test </vt:lpstr>
      <vt:lpstr>Strategy</vt:lpstr>
      <vt:lpstr>Slide 72</vt:lpstr>
      <vt:lpstr>Population</vt:lpstr>
      <vt:lpstr>Methodology</vt:lpstr>
      <vt:lpstr>Slide 75</vt:lpstr>
      <vt:lpstr>Slide 76</vt:lpstr>
      <vt:lpstr>Virtual Lab</vt:lpstr>
      <vt:lpstr>Test</vt:lpstr>
      <vt:lpstr>Other Students Journal Comments</vt:lpstr>
      <vt:lpstr>Final Reflection</vt:lpstr>
      <vt:lpstr>Thanks for your attention…</vt:lpstr>
    </vt:vector>
  </TitlesOfParts>
  <Company>FAMILIAR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Taxonomia:  Modificación al Hogar</dc:title>
  <dc:creator>AIDA ALSINA MART'INEZ</dc:creator>
  <cp:lastModifiedBy>Marta Fortis</cp:lastModifiedBy>
  <cp:revision>132</cp:revision>
  <cp:lastPrinted>1601-01-01T00:00:00Z</cp:lastPrinted>
  <dcterms:created xsi:type="dcterms:W3CDTF">2010-09-16T00:41:34Z</dcterms:created>
  <dcterms:modified xsi:type="dcterms:W3CDTF">2012-03-21T20:08:14Z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TC010902921033</vt:lpwstr>
  </property>
</Properties>
</file>